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99" r:id="rId5"/>
    <p:sldMasterId id="2147483696" r:id="rId6"/>
  </p:sldMasterIdLst>
  <p:notesMasterIdLst>
    <p:notesMasterId r:id="rId43"/>
  </p:notesMasterIdLst>
  <p:sldIdLst>
    <p:sldId id="263" r:id="rId7"/>
    <p:sldId id="260" r:id="rId8"/>
    <p:sldId id="281" r:id="rId9"/>
    <p:sldId id="258" r:id="rId10"/>
    <p:sldId id="264" r:id="rId11"/>
    <p:sldId id="278" r:id="rId12"/>
    <p:sldId id="261" r:id="rId13"/>
    <p:sldId id="265" r:id="rId14"/>
    <p:sldId id="266" r:id="rId15"/>
    <p:sldId id="267" r:id="rId16"/>
    <p:sldId id="268" r:id="rId17"/>
    <p:sldId id="276" r:id="rId18"/>
    <p:sldId id="277" r:id="rId19"/>
    <p:sldId id="282" r:id="rId20"/>
    <p:sldId id="269" r:id="rId21"/>
    <p:sldId id="270" r:id="rId22"/>
    <p:sldId id="272" r:id="rId23"/>
    <p:sldId id="273" r:id="rId24"/>
    <p:sldId id="271" r:id="rId25"/>
    <p:sldId id="280" r:id="rId26"/>
    <p:sldId id="274" r:id="rId27"/>
    <p:sldId id="285" r:id="rId28"/>
    <p:sldId id="275" r:id="rId29"/>
    <p:sldId id="286" r:id="rId30"/>
    <p:sldId id="287" r:id="rId31"/>
    <p:sldId id="292" r:id="rId32"/>
    <p:sldId id="293" r:id="rId33"/>
    <p:sldId id="294" r:id="rId34"/>
    <p:sldId id="290" r:id="rId35"/>
    <p:sldId id="288" r:id="rId36"/>
    <p:sldId id="295" r:id="rId37"/>
    <p:sldId id="289" r:id="rId38"/>
    <p:sldId id="283" r:id="rId39"/>
    <p:sldId id="284" r:id="rId40"/>
    <p:sldId id="279" r:id="rId41"/>
    <p:sldId id="262" r:id="rId42"/>
  </p:sldIdLst>
  <p:sldSz cx="15119350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EC1F00-1461-4376-B8F4-0E7D22D8C69A}">
          <p14:sldIdLst>
            <p14:sldId id="263"/>
            <p14:sldId id="260"/>
            <p14:sldId id="281"/>
            <p14:sldId id="258"/>
            <p14:sldId id="264"/>
            <p14:sldId id="278"/>
            <p14:sldId id="261"/>
            <p14:sldId id="265"/>
            <p14:sldId id="266"/>
            <p14:sldId id="267"/>
            <p14:sldId id="268"/>
            <p14:sldId id="276"/>
            <p14:sldId id="277"/>
            <p14:sldId id="282"/>
            <p14:sldId id="269"/>
            <p14:sldId id="270"/>
            <p14:sldId id="272"/>
            <p14:sldId id="273"/>
            <p14:sldId id="271"/>
            <p14:sldId id="280"/>
            <p14:sldId id="274"/>
            <p14:sldId id="285"/>
            <p14:sldId id="275"/>
            <p14:sldId id="286"/>
            <p14:sldId id="287"/>
            <p14:sldId id="292"/>
            <p14:sldId id="293"/>
            <p14:sldId id="294"/>
            <p14:sldId id="290"/>
            <p14:sldId id="288"/>
            <p14:sldId id="295"/>
            <p14:sldId id="289"/>
            <p14:sldId id="283"/>
            <p14:sldId id="284"/>
            <p14:sldId id="27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98"/>
    <p:restoredTop sz="96197"/>
  </p:normalViewPr>
  <p:slideViewPr>
    <p:cSldViewPr snapToGrid="0">
      <p:cViewPr varScale="1">
        <p:scale>
          <a:sx n="80" d="100"/>
          <a:sy n="80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us  Tamimi" userId="c0838239-1bf4-41d2-9a15-07c61d273f65" providerId="ADAL" clId="{186F6555-07AF-4259-A4C8-9B418B9A133A}"/>
    <pc:docChg chg="modSld">
      <pc:chgData name="Aous  Tamimi" userId="c0838239-1bf4-41d2-9a15-07c61d273f65" providerId="ADAL" clId="{186F6555-07AF-4259-A4C8-9B418B9A133A}" dt="2025-10-20T14:18:14.082" v="7" actId="14100"/>
      <pc:docMkLst>
        <pc:docMk/>
      </pc:docMkLst>
      <pc:sldChg chg="modSp mod">
        <pc:chgData name="Aous  Tamimi" userId="c0838239-1bf4-41d2-9a15-07c61d273f65" providerId="ADAL" clId="{186F6555-07AF-4259-A4C8-9B418B9A133A}" dt="2025-10-20T14:18:14.082" v="7" actId="14100"/>
        <pc:sldMkLst>
          <pc:docMk/>
          <pc:sldMk cId="4274535408" sldId="265"/>
        </pc:sldMkLst>
        <pc:spChg chg="mod">
          <ac:chgData name="Aous  Tamimi" userId="c0838239-1bf4-41d2-9a15-07c61d273f65" providerId="ADAL" clId="{186F6555-07AF-4259-A4C8-9B418B9A133A}" dt="2025-10-20T14:18:14.082" v="7" actId="14100"/>
          <ac:spMkLst>
            <pc:docMk/>
            <pc:sldMk cId="4274535408" sldId="265"/>
            <ac:spMk id="4" creationId="{795344AE-130A-C12A-DC75-06B4059AEC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715C-5FFC-8B4D-8C28-DC944F05C71A}" type="datetimeFigureOut">
              <a:rPr lang="en-FR" smtClean="0"/>
              <a:t>01/21/2026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43000"/>
            <a:ext cx="5184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941C-5C69-5947-8C97-A6FF44719B5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63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1pPr>
    <a:lvl2pPr marL="578815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2pPr>
    <a:lvl3pPr marL="1157630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3pPr>
    <a:lvl4pPr marL="173644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4pPr>
    <a:lvl5pPr marL="2315261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5pPr>
    <a:lvl6pPr marL="289407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3472891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4051706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4630522" algn="l" defTabSz="1157630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9EA6532-CA9A-C958-1235-92B880BF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56" y="3054474"/>
            <a:ext cx="13804025" cy="1739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FR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6A8328D-D743-93C4-E815-E8AA00F7BB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693" y="4860757"/>
            <a:ext cx="13804025" cy="2451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99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D33A-E390-3D4F-6ABE-0E26690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2" y="3103029"/>
            <a:ext cx="8816868" cy="1757389"/>
          </a:xfrm>
          <a:prstGeom prst="rect">
            <a:avLst/>
          </a:prstGeom>
        </p:spPr>
        <p:txBody>
          <a:bodyPr anchor="b"/>
          <a:lstStyle>
            <a:lvl1pPr>
              <a:defRPr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F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C966-B34F-9475-F80E-76C6AB219A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973969" y="9278312"/>
            <a:ext cx="1688101" cy="479425"/>
          </a:xfrm>
          <a:prstGeom prst="rect">
            <a:avLst/>
          </a:prstGeom>
        </p:spPr>
        <p:txBody>
          <a:bodyPr/>
          <a:lstStyle/>
          <a:p>
            <a:endParaRPr lang="en-F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92B47C-C369-A817-0B80-4AF713CEF594}"/>
              </a:ext>
            </a:extLst>
          </p:cNvPr>
          <p:cNvCxnSpPr>
            <a:cxnSpLocks/>
          </p:cNvCxnSpPr>
          <p:nvPr userDrawn="1"/>
        </p:nvCxnSpPr>
        <p:spPr>
          <a:xfrm>
            <a:off x="845202" y="5077324"/>
            <a:ext cx="8816868" cy="0"/>
          </a:xfrm>
          <a:prstGeom prst="line">
            <a:avLst/>
          </a:prstGeom>
          <a:ln>
            <a:solidFill>
              <a:srgbClr val="0D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F980DD-4365-29B3-415F-70EF4E9B5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4" y="5294228"/>
            <a:ext cx="8816868" cy="11064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6974" indent="0">
              <a:buNone/>
              <a:defRPr/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79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851F9-FDD2-C604-F68A-48E68642A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14CBB9-F9DB-A062-1CF2-2E335D21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  <a:prstGeom prst="rect">
            <a:avLst/>
          </a:prstGeom>
        </p:spPr>
        <p:txBody>
          <a:bodyPr/>
          <a:lstStyle>
            <a:lvl1pPr>
              <a:defRPr sz="4000" cap="sm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BB100FB-3A45-2434-9E9D-919CA7CD86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209" y="2646947"/>
            <a:ext cx="13632934" cy="453878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90EB919-A881-33CD-3212-EB8C9426A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208" y="1350006"/>
            <a:ext cx="13631463" cy="990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/>
            </a:lvl2pPr>
            <a:lvl3pPr marL="1133947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1349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6A509-4B2F-A394-83C9-58980227E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73A7D5A-DFE6-99DA-2FDB-0AEADAA327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74543" y="1745672"/>
            <a:ext cx="7401600" cy="54303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93945F4-A905-06E2-988E-B22BECCDBA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208" y="1745672"/>
            <a:ext cx="5854816" cy="543037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444F1A-5CD3-5F0E-958B-E65CCD09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  <a:prstGeom prst="rect">
            <a:avLst/>
          </a:prstGeom>
        </p:spPr>
        <p:txBody>
          <a:bodyPr/>
          <a:lstStyle>
            <a:lvl1pPr>
              <a:defRPr sz="4000" cap="sm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937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E6C7-1E17-F5F3-7687-FBFD6F55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33" y="3579019"/>
            <a:ext cx="6958330" cy="1739900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D3919-75D9-9683-61E8-11A68CE7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5972E-A3AA-3BAF-A9D7-DC6433D1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34277-60FC-4524-6085-A1DDC8FD85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6632" y="5730240"/>
            <a:ext cx="6958331" cy="1564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649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B74CEE2-0250-33C6-06FA-FBAC7DA0B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668" r="3882"/>
          <a:stretch/>
        </p:blipFill>
        <p:spPr>
          <a:xfrm>
            <a:off x="691048" y="143865"/>
            <a:ext cx="7220857" cy="2343675"/>
          </a:xfrm>
          <a:prstGeom prst="rect">
            <a:avLst/>
          </a:prstGeom>
        </p:spPr>
      </p:pic>
      <p:pic>
        <p:nvPicPr>
          <p:cNvPr id="3" name="Picture 2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E1EDC037-CF91-3C37-2A36-A1739F0CD6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004675" y="-2297816"/>
            <a:ext cx="7640320" cy="7280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63D9C6-6EA7-CE77-066B-0FA15BD42CE7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r="1634"/>
          <a:stretch/>
        </p:blipFill>
        <p:spPr>
          <a:xfrm>
            <a:off x="3287486" y="7478379"/>
            <a:ext cx="11281245" cy="7423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6AA7BE-EA58-1958-0349-3D222E981821}"/>
              </a:ext>
            </a:extLst>
          </p:cNvPr>
          <p:cNvGrpSpPr/>
          <p:nvPr userDrawn="1"/>
        </p:nvGrpSpPr>
        <p:grpSpPr>
          <a:xfrm>
            <a:off x="10946990" y="8030443"/>
            <a:ext cx="3466463" cy="702921"/>
            <a:chOff x="12369305" y="8322146"/>
            <a:chExt cx="2130413" cy="432000"/>
          </a:xfrm>
        </p:grpSpPr>
        <p:pic>
          <p:nvPicPr>
            <p:cNvPr id="21" name="Picture 20" descr="A logo of a cloud&#10;&#10;Description automatically generated with low confidence">
              <a:extLst>
                <a:ext uri="{FF2B5EF4-FFF2-40B4-BE49-F238E27FC236}">
                  <a16:creationId xmlns:a16="http://schemas.microsoft.com/office/drawing/2014/main" id="{53C60A92-40B6-79A4-C4FF-28A6174A2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2369305" y="8322146"/>
              <a:ext cx="432000" cy="432000"/>
            </a:xfrm>
            <a:prstGeom prst="rect">
              <a:avLst/>
            </a:prstGeom>
          </p:spPr>
        </p:pic>
        <p:pic>
          <p:nvPicPr>
            <p:cNvPr id="22" name="Picture 21" descr="A green circle with white lines on it&#10;&#10;Description automatically generated with low confidence">
              <a:extLst>
                <a:ext uri="{FF2B5EF4-FFF2-40B4-BE49-F238E27FC236}">
                  <a16:creationId xmlns:a16="http://schemas.microsoft.com/office/drawing/2014/main" id="{6306DE90-3047-5EE1-3D6C-0A89B36E4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2935443" y="8322146"/>
              <a:ext cx="432000" cy="432000"/>
            </a:xfrm>
            <a:prstGeom prst="rect">
              <a:avLst/>
            </a:prstGeom>
          </p:spPr>
        </p:pic>
        <p:pic>
          <p:nvPicPr>
            <p:cNvPr id="23" name="Picture 22" descr="A group of people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FC6F898-72C4-DAD7-CC6B-A73B6FDF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3501581" y="8322146"/>
              <a:ext cx="432000" cy="432000"/>
            </a:xfrm>
            <a:prstGeom prst="rect">
              <a:avLst/>
            </a:prstGeom>
          </p:spPr>
        </p:pic>
        <p:pic>
          <p:nvPicPr>
            <p:cNvPr id="24" name="Picture 23" descr="A blue circle with white outline of a building and a flag&#10;&#10;Description automatically generated with low confidence">
              <a:extLst>
                <a:ext uri="{FF2B5EF4-FFF2-40B4-BE49-F238E27FC236}">
                  <a16:creationId xmlns:a16="http://schemas.microsoft.com/office/drawing/2014/main" id="{C79B7DA2-C3FB-2096-D36E-0D491EA8A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4067718" y="8322146"/>
              <a:ext cx="432000" cy="432000"/>
            </a:xfrm>
            <a:prstGeom prst="rect">
              <a:avLst/>
            </a:prstGeom>
          </p:spPr>
        </p:pic>
      </p:grpSp>
      <p:pic>
        <p:nvPicPr>
          <p:cNvPr id="5" name="Picture 4" descr="A picture containing symbol, emblem, logo, trademark&#10;&#10;Description automatically generated">
            <a:extLst>
              <a:ext uri="{FF2B5EF4-FFF2-40B4-BE49-F238E27FC236}">
                <a16:creationId xmlns:a16="http://schemas.microsoft.com/office/drawing/2014/main" id="{20912322-20BD-2316-D978-4818827E48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43359" y="7947327"/>
            <a:ext cx="1888895" cy="799148"/>
          </a:xfrm>
          <a:prstGeom prst="rect">
            <a:avLst/>
          </a:prstGeom>
        </p:spPr>
      </p:pic>
      <p:pic>
        <p:nvPicPr>
          <p:cNvPr id="11" name="Picture 10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A65E426D-A1EB-D1D4-46DF-AF3777BD4A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6646" y="7975723"/>
            <a:ext cx="1678371" cy="742356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6F7558-3789-33E2-6865-D9165755E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7640" b="13019"/>
          <a:stretch/>
        </p:blipFill>
        <p:spPr>
          <a:xfrm>
            <a:off x="7517205" y="8009433"/>
            <a:ext cx="3231160" cy="667081"/>
          </a:xfrm>
          <a:prstGeom prst="rect">
            <a:avLst/>
          </a:prstGeom>
        </p:spPr>
      </p:pic>
      <p:pic>
        <p:nvPicPr>
          <p:cNvPr id="8" name="Picture 7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10A75C5-AD08-7789-424C-6D13980209F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1048" y="7655614"/>
            <a:ext cx="2844000" cy="3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hd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None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5B74CEE2-0250-33C6-06FA-FBAC7DA0B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69" r="3882"/>
          <a:stretch/>
        </p:blipFill>
        <p:spPr>
          <a:xfrm>
            <a:off x="562125" y="7265041"/>
            <a:ext cx="4178110" cy="13153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AAD97-EC24-0DBB-B73A-C24831B08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61538" y="8123071"/>
            <a:ext cx="5613663" cy="55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7133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None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C3BF-D283-6F6C-E991-40973BED1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18836" y="8162823"/>
            <a:ext cx="320356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7AA2-7CC6-19D6-1565-45EE125E3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6949" y="8162818"/>
            <a:ext cx="9638961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31996-699C-6B26-57FE-1DBF3E2264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542" y="1042291"/>
            <a:ext cx="7357691" cy="1927661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1433D68-F870-7319-370F-2CFAD1222C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8532" y="5296195"/>
            <a:ext cx="4461605" cy="1198365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6994DF6-E5F3-78F8-B029-714C95CCC2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31182" y="1790996"/>
            <a:ext cx="5440541" cy="1597223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EC66318-4B41-FCF9-6E5B-E9303F5986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78532" y="3665438"/>
            <a:ext cx="2588466" cy="119836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790BE2-F4F1-71D0-C458-8FA7762ED7E6}"/>
              </a:ext>
            </a:extLst>
          </p:cNvPr>
          <p:cNvCxnSpPr>
            <a:cxnSpLocks/>
          </p:cNvCxnSpPr>
          <p:nvPr userDrawn="1"/>
        </p:nvCxnSpPr>
        <p:spPr>
          <a:xfrm>
            <a:off x="8915401" y="1359877"/>
            <a:ext cx="0" cy="60553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B3F02B-CECB-5F4D-E5C6-C927179D40F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6949" y="5503863"/>
            <a:ext cx="32464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it/ok-partita-destra-tutto-ok-grande-1468680/" TargetMode="Externa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teachermargarita.blogspot.com/2010_09_01_archive.html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jems.interregnextmed.e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jems.nextmed@regione.sardegna.i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8399A-9E23-065C-8CE0-F803BA90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for NEXT MED	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2DC303-CB56-7EDD-0698-6E675BF79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3" y="5294228"/>
            <a:ext cx="10452769" cy="1106488"/>
          </a:xfrm>
        </p:spPr>
        <p:txBody>
          <a:bodyPr/>
          <a:lstStyle/>
          <a:p>
            <a:r>
              <a:rPr lang="en-GB" noProof="0" dirty="0"/>
              <a:t>Overview of JEMS </a:t>
            </a:r>
          </a:p>
          <a:p>
            <a:endParaRPr lang="en-GB" strike="sngStrike" noProof="0" dirty="0"/>
          </a:p>
        </p:txBody>
      </p:sp>
    </p:spTree>
    <p:extLst>
      <p:ext uri="{BB962C8B-B14F-4D97-AF65-F5344CB8AC3E}">
        <p14:creationId xmlns:p14="http://schemas.microsoft.com/office/powerpoint/2010/main" val="161130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2739-7318-A353-0CC4-5909A628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9982F-2B26-17AD-745E-7B5C5251F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DB21BA8-75A9-46AC-AE73-EC9F483429F8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A2DC3-008A-6077-D87E-CA886DA5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2" y="1745672"/>
            <a:ext cx="7982058" cy="5009089"/>
          </a:xfrm>
        </p:spPr>
        <p:txBody>
          <a:bodyPr/>
          <a:lstStyle/>
          <a:p>
            <a:r>
              <a:rPr lang="en-GB" noProof="0" dirty="0"/>
              <a:t>In the “Application Form”, </a:t>
            </a:r>
            <a:r>
              <a:rPr lang="en-GB" b="1" noProof="0" dirty="0"/>
              <a:t>the latest approved application is set by default</a:t>
            </a:r>
          </a:p>
          <a:p>
            <a:endParaRPr lang="en-GB" noProof="0" dirty="0"/>
          </a:p>
          <a:p>
            <a:r>
              <a:rPr lang="en-GB" noProof="0" dirty="0"/>
              <a:t>All sections and sub sections of the original approved application are transferred from the </a:t>
            </a:r>
            <a:r>
              <a:rPr lang="en-GB" noProof="0" dirty="0" err="1"/>
              <a:t>eForm</a:t>
            </a:r>
            <a:r>
              <a:rPr lang="en-GB" noProof="0" dirty="0"/>
              <a:t> to JEMS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82826-DBAE-63D3-A462-689B0D3C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- Sections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F22F4-FD05-EA8A-2654-20E4954D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05" y="1580820"/>
            <a:ext cx="2498857" cy="4849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A4685-29FD-362E-FDD2-E362DA3D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798" y="1657606"/>
            <a:ext cx="2219635" cy="477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09A61D-773C-DF60-7A23-783913F9D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412" y="3978343"/>
            <a:ext cx="5165263" cy="346057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C0BA1D-5B19-76A2-7908-E5EAB04D0B81}"/>
              </a:ext>
            </a:extLst>
          </p:cNvPr>
          <p:cNvCxnSpPr/>
          <p:nvPr/>
        </p:nvCxnSpPr>
        <p:spPr>
          <a:xfrm flipV="1">
            <a:off x="7559675" y="4704347"/>
            <a:ext cx="1151188" cy="4692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5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C237-839B-5A93-4DF0-9C0BF24D6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0DC18B-E58C-6EC5-A2D9-6BCAC186B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84739A0-D202-4BE5-A3F3-5D6EA04157A1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5AE5-362D-9511-D685-4C3807354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2" y="1745672"/>
            <a:ext cx="5869350" cy="5737970"/>
          </a:xfrm>
        </p:spPr>
        <p:txBody>
          <a:bodyPr/>
          <a:lstStyle/>
          <a:p>
            <a:r>
              <a:rPr lang="en-GB" noProof="0" dirty="0"/>
              <a:t>Due to standards agreed with all programmes using JEMS, the fields distribution and the specificity of NEXT MED programme, </a:t>
            </a:r>
            <a:r>
              <a:rPr lang="en-GB" b="1" noProof="0" dirty="0"/>
              <a:t>some fields are merged.</a:t>
            </a:r>
            <a:r>
              <a:rPr lang="en-GB" noProof="0" dirty="0"/>
              <a:t> </a:t>
            </a:r>
          </a:p>
          <a:p>
            <a:endParaRPr lang="en-GB" noProof="0" dirty="0"/>
          </a:p>
          <a:p>
            <a:r>
              <a:rPr lang="en-GB" noProof="0" dirty="0"/>
              <a:t>In another limitation to the characters number, </a:t>
            </a:r>
            <a:r>
              <a:rPr lang="en-GB" b="1" noProof="0" dirty="0"/>
              <a:t>some text fields are truncated (cut)</a:t>
            </a:r>
            <a:r>
              <a:rPr lang="en-GB" dirty="0"/>
              <a:t>; these fields are</a:t>
            </a:r>
            <a:r>
              <a:rPr lang="en-GB" noProof="0" dirty="0"/>
              <a:t> marked with dots (…) at its end. </a:t>
            </a:r>
          </a:p>
          <a:p>
            <a:endParaRPr lang="en-GB" noProof="0" dirty="0"/>
          </a:p>
          <a:p>
            <a:r>
              <a:rPr lang="en-GB" noProof="0" dirty="0"/>
              <a:t>These limits are close to the eForm and you’ll have the possibility to adjust to it.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CA25A7-CEA5-B2A2-6FEA-E4C697AD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Characters limit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31CF-966C-993B-2B61-39B5FC61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61" y="1745672"/>
            <a:ext cx="8165075" cy="38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9A8F2-21F0-360D-09FF-D5F509A34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43727-78DD-0FD3-EFA9-8613330A5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D83F0BD-2BCC-4F44-B9F3-4ED33074090F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EF5A3-AB7F-8FD6-0A71-467A7DF88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0" y="1985210"/>
            <a:ext cx="8813181" cy="4764505"/>
          </a:xfrm>
        </p:spPr>
        <p:txBody>
          <a:bodyPr/>
          <a:lstStyle/>
          <a:p>
            <a:r>
              <a:rPr lang="en-GB" noProof="0" dirty="0"/>
              <a:t>In the Exports for AF (</a:t>
            </a:r>
            <a:r>
              <a:rPr lang="en-GB" i="1" noProof="0" dirty="0"/>
              <a:t>and others</a:t>
            </a:r>
            <a:r>
              <a:rPr lang="en-GB" noProof="0" dirty="0"/>
              <a:t>), you can choose to export: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Application Form (in PDF version), or,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Budget (in Excel format table)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r>
              <a:rPr lang="en-GB" noProof="0" dirty="0"/>
              <a:t>If you have more than one version of the AF, then you can choose to download any of the versions (after the negotiation or adjustment of project, for example)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83BAC0-5404-EADF-7CB1-084F74A1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Export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817E5-8F7D-F837-7997-6EB2FFC4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803" y="918261"/>
            <a:ext cx="1962424" cy="281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9D6EC-BBE9-1783-93C6-ABC8A523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09" y="4214977"/>
            <a:ext cx="4492612" cy="32214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54211F-269B-726A-36D1-7B775A4BFA8C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12534015" y="3728528"/>
            <a:ext cx="0" cy="4864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8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1A5B7-4364-AF44-09B4-9C311458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04BDE-8A8D-797D-D8D6-E1FC0E7BE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FEDC084-9C76-4377-B019-35C4892F14E1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5223E-3D87-2922-8DA8-0A28DB1B8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0" y="1985210"/>
            <a:ext cx="8813181" cy="4764505"/>
          </a:xfrm>
        </p:spPr>
        <p:txBody>
          <a:bodyPr/>
          <a:lstStyle/>
          <a:p>
            <a:r>
              <a:rPr lang="en-GB" noProof="0" dirty="0"/>
              <a:t>The exported PDF of the application is stamped with date, time and the version of the downloaded file.</a:t>
            </a:r>
          </a:p>
          <a:p>
            <a:endParaRPr lang="en-GB" noProof="0" dirty="0"/>
          </a:p>
          <a:p>
            <a:r>
              <a:rPr lang="en-GB" noProof="0" dirty="0"/>
              <a:t>The exported budget table contains 2 tabs, one with project totals and the other with detailed budget per partner.</a:t>
            </a:r>
          </a:p>
          <a:p>
            <a:r>
              <a:rPr lang="en-GB" noProof="0" dirty="0"/>
              <a:t>You may filter it using Excel function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A0AC6-317C-735F-F838-96ADE167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Export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77D84-A27F-FE72-B191-C55547CD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61" y="4767744"/>
            <a:ext cx="2069988" cy="2721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4C7DA-F97F-9571-18F2-D8AFC17C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56" y="2583156"/>
            <a:ext cx="3390514" cy="336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3355D-C44C-CEC4-8223-E39A6A252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719" y="1323112"/>
            <a:ext cx="895517" cy="1626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54882A-D246-EF52-0809-2E838CF56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183" y="6245751"/>
            <a:ext cx="6525536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6BC7-5173-7783-467E-752CF4EB9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8950628-A1F9-1C56-1B23-2DE02E228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61538" y="8123071"/>
            <a:ext cx="5613663" cy="559786"/>
          </a:xfrm>
        </p:spPr>
        <p:txBody>
          <a:bodyPr/>
          <a:lstStyle/>
          <a:p>
            <a:fld id="{F8B86654-7926-4A63-B7F0-C03B01F3F6AB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BABE6DD7-6F6D-89A5-2FCB-7429987D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43" y="3066011"/>
            <a:ext cx="13631463" cy="2867516"/>
          </a:xfrm>
        </p:spPr>
        <p:txBody>
          <a:bodyPr/>
          <a:lstStyle/>
          <a:p>
            <a:pPr algn="ctr"/>
            <a:r>
              <a:rPr lang="en-GB" noProof="0" dirty="0"/>
              <a:t>JEMS – Modifications</a:t>
            </a:r>
            <a:br>
              <a:rPr lang="en-GB" noProof="0" dirty="0"/>
            </a:br>
            <a:br>
              <a:rPr lang="en-GB" noProof="0" dirty="0"/>
            </a:br>
            <a:r>
              <a:rPr lang="en-GB" i="1" noProof="0" dirty="0"/>
              <a:t>For Negotiations and Amendments</a:t>
            </a:r>
          </a:p>
        </p:txBody>
      </p:sp>
      <p:pic>
        <p:nvPicPr>
          <p:cNvPr id="4" name="Picture 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96A1A2E0-2FEB-45FC-33C7-90ADB610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812170" y="-2285784"/>
            <a:ext cx="7640320" cy="7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F0F49-93E2-5236-EC89-2EE64F10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2E5A37-4C46-FF85-7A83-50ECE0DDC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C9500B8-FAE4-49A3-9B5C-3A14BCDA2084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8865A-5EEE-D197-9A82-DFB24DD92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745672"/>
            <a:ext cx="6833936" cy="5497339"/>
          </a:xfrm>
        </p:spPr>
        <p:txBody>
          <a:bodyPr/>
          <a:lstStyle/>
          <a:p>
            <a:r>
              <a:rPr lang="en-GB" noProof="0" dirty="0"/>
              <a:t>You might need to modify the application, during: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</a:t>
            </a:r>
            <a:r>
              <a:rPr lang="en-GB" b="1" noProof="0" dirty="0"/>
              <a:t>negotiation</a:t>
            </a:r>
            <a:r>
              <a:rPr lang="en-GB" noProof="0" dirty="0"/>
              <a:t>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Minor or major amendment </a:t>
            </a:r>
            <a:r>
              <a:rPr lang="en-GB" noProof="0" dirty="0"/>
              <a:t>to the project </a:t>
            </a:r>
          </a:p>
          <a:p>
            <a:endParaRPr lang="en-GB" noProof="0" dirty="0"/>
          </a:p>
          <a:p>
            <a:r>
              <a:rPr lang="en-GB" noProof="0" dirty="0"/>
              <a:t>The JS/MA would allow you to modify the application, and the new draft version is created with the sections agreed on modifying are </a:t>
            </a:r>
            <a:r>
              <a:rPr lang="en-GB" b="1" noProof="0" dirty="0"/>
              <a:t>unlocked</a:t>
            </a:r>
            <a:r>
              <a:rPr lang="en-GB" noProof="0" dirty="0"/>
              <a:t>. </a:t>
            </a:r>
          </a:p>
          <a:p>
            <a:endParaRPr lang="en-GB" noProof="0" dirty="0"/>
          </a:p>
          <a:p>
            <a:r>
              <a:rPr lang="en-GB" noProof="0" dirty="0"/>
              <a:t>The unlocked sections can be seen with the clear icon next to them.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E403E4-4232-7A09-847C-DA433612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</a:t>
            </a:r>
            <a:r>
              <a:rPr lang="en-GB" dirty="0"/>
              <a:t>Modification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8A31F-CC88-2C3C-263F-1D954C6C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668" y="1887686"/>
            <a:ext cx="2505425" cy="4725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1C818-071C-D1AA-C035-9450F75A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364" y="1977366"/>
            <a:ext cx="250542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B2531-E316-E5FF-3F8B-016FF7E3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9D8F81-812F-E0D3-ADA3-6564213B1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4F26323-BE30-4383-8C69-36F9A779B1BD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C1989-9CA3-8427-3A1F-8B9033043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745672"/>
            <a:ext cx="6656353" cy="5009089"/>
          </a:xfrm>
        </p:spPr>
        <p:txBody>
          <a:bodyPr/>
          <a:lstStyle/>
          <a:p>
            <a:r>
              <a:rPr lang="en-GB" noProof="0" dirty="0"/>
              <a:t>When a section is unlocked, </a:t>
            </a:r>
            <a:r>
              <a:rPr lang="en-GB" b="1" noProof="0" dirty="0"/>
              <a:t>all its subsection will be modifiable</a:t>
            </a:r>
            <a:r>
              <a:rPr lang="en-GB" noProof="0" dirty="0"/>
              <a:t> wherever allowed.</a:t>
            </a:r>
          </a:p>
          <a:p>
            <a:endParaRPr lang="en-GB" noProof="0" dirty="0"/>
          </a:p>
          <a:p>
            <a:r>
              <a:rPr lang="en-GB" noProof="0" dirty="0"/>
              <a:t>You’ll be able to correct the text, adjust it to the limit in JEMS, involve partner or remove their involvement in activities… etc.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522D62-0B3E-34AA-322A-F7078FE2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</a:t>
            </a:r>
            <a:r>
              <a:rPr lang="en-GB" dirty="0"/>
              <a:t>Modification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12C05-F580-BA20-408D-01DAC002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29" y="1745672"/>
            <a:ext cx="6374313" cy="452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8583B-1BA1-0BFF-79B5-B043AB6A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16" y="4574366"/>
            <a:ext cx="6656353" cy="26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4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E85F-9FC5-D277-A43D-0D0FC7A8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3C2086-7918-71E4-1E5A-D4568BC20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3F65571-6B34-4B21-86EA-D2109610EDF2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42D15-6279-95B5-50F5-A8D84B875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106" y="1947277"/>
            <a:ext cx="5741953" cy="1601186"/>
          </a:xfrm>
        </p:spPr>
        <p:txBody>
          <a:bodyPr/>
          <a:lstStyle/>
          <a:p>
            <a:r>
              <a:rPr lang="en-GB" noProof="0" dirty="0"/>
              <a:t>In the Application Form “editable version”, the “Budget” sub-section is where to modify or adjust the budget.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D269B-F61C-93BC-FF28-CB30045F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Budget modification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65317-1990-CAB1-8660-4A1C0EE1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01" y="1859051"/>
            <a:ext cx="8104800" cy="197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5F3EC-937C-6BD1-0774-139D7648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74" y="4355431"/>
            <a:ext cx="5148085" cy="296067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AE1CEE-35FB-BAA5-E6B2-E0D22EDE7B2C}"/>
              </a:ext>
            </a:extLst>
          </p:cNvPr>
          <p:cNvSpPr txBox="1">
            <a:spLocks/>
          </p:cNvSpPr>
          <p:nvPr/>
        </p:nvSpPr>
        <p:spPr>
          <a:xfrm>
            <a:off x="6280009" y="4522770"/>
            <a:ext cx="8347592" cy="3237598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You can modify or add/delete a Budget Line (BL). </a:t>
            </a:r>
          </a:p>
          <a:p>
            <a:endParaRPr lang="en-GB" noProof="0" dirty="0"/>
          </a:p>
          <a:p>
            <a:r>
              <a:rPr lang="en-GB" b="1" u="sng" noProof="0" dirty="0">
                <a:solidFill>
                  <a:srgbClr val="FF0000"/>
                </a:solidFill>
              </a:rPr>
              <a:t>Attention:</a:t>
            </a:r>
          </a:p>
          <a:p>
            <a:pPr marL="1193361" lvl="1" indent="-342900"/>
            <a:r>
              <a:rPr lang="en-GB" b="1" noProof="0" dirty="0">
                <a:solidFill>
                  <a:srgbClr val="FF0000"/>
                </a:solidFill>
              </a:rPr>
              <a:t>“Justification” field (limit 250 characters), </a:t>
            </a:r>
          </a:p>
          <a:p>
            <a:pPr marL="1193361" lvl="1" indent="-342900"/>
            <a:r>
              <a:rPr lang="en-GB" b="1" noProof="0" dirty="0">
                <a:solidFill>
                  <a:srgbClr val="FF0000"/>
                </a:solidFill>
              </a:rPr>
              <a:t>“Brief description field (limit to 100 characters)</a:t>
            </a:r>
          </a:p>
          <a:p>
            <a:pPr marL="1193361" lvl="1" indent="-342900"/>
            <a:r>
              <a:rPr lang="en-GB" b="1" dirty="0">
                <a:solidFill>
                  <a:srgbClr val="FF0000"/>
                </a:solidFill>
              </a:rPr>
              <a:t>Resulted budget must equal or less than the total approved budget of the project</a:t>
            </a:r>
            <a:endParaRPr lang="en-GB" b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7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7E1F-0794-43E2-622A-9F5BFFF8A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C0872F-E16D-70BB-BEC4-EE010A9A8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9EF9A558-C925-4C21-A55C-DBE1E1689C25}" type="slidenum">
              <a:rPr lang="en-GB" noProof="0" smtClean="0"/>
              <a:t>18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3D072-3E99-BE40-F298-31F4445A8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706" y="1437832"/>
            <a:ext cx="11678471" cy="1395661"/>
          </a:xfrm>
        </p:spPr>
        <p:txBody>
          <a:bodyPr/>
          <a:lstStyle/>
          <a:p>
            <a:r>
              <a:rPr lang="en-GB" sz="2200" noProof="0" dirty="0"/>
              <a:t>When modifying the amount of a BL, or adding a new one, you get a notification if the budget distribution on semesters are not correct, with the indication of the difference in amount, in the “</a:t>
            </a:r>
            <a:r>
              <a:rPr lang="en-GB" sz="2200" b="1" noProof="0" dirty="0"/>
              <a:t>Gap</a:t>
            </a:r>
            <a:r>
              <a:rPr lang="en-GB" sz="2200" noProof="0" dirty="0"/>
              <a:t>” column.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8389D1-B584-61B1-867A-523E32A6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Budget modification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DE14F-DF34-B281-3548-64B38008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96" y="5130791"/>
            <a:ext cx="6581274" cy="304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C5B9E-EC83-1A54-75BF-FACA2841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191" y="5353398"/>
            <a:ext cx="2695951" cy="1867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515CB-8C17-CE38-CA05-A4D7EFEFEC8F}"/>
              </a:ext>
            </a:extLst>
          </p:cNvPr>
          <p:cNvSpPr txBox="1"/>
          <p:nvPr/>
        </p:nvSpPr>
        <p:spPr>
          <a:xfrm>
            <a:off x="477706" y="2425781"/>
            <a:ext cx="108650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Attention:</a:t>
            </a:r>
          </a:p>
          <a:p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adding a </a:t>
            </a:r>
            <a:r>
              <a:rPr lang="en-GB" sz="2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budget line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respect the coding of the lines by using, as example: </a:t>
            </a:r>
          </a:p>
          <a:p>
            <a:r>
              <a:rPr lang="en-GB" sz="2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WPx.HR.PPP.999901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02… </a:t>
            </a:r>
          </a:p>
          <a:p>
            <a:r>
              <a:rPr lang="en-GB" sz="2200" b="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WPx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WP Number </a:t>
            </a:r>
          </a:p>
          <a:p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HR/ES.. cost category </a:t>
            </a:r>
          </a:p>
          <a:p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PPP= Partner number or LEP </a:t>
            </a:r>
          </a:p>
          <a:p>
            <a:r>
              <a:rPr lang="en-GB" sz="2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9999 or 1111 ➔ as a start of the unique code then followed in order 01, 02… etc 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8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668D1-97C0-93B0-1524-4932F54D8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07F99B-D310-81CC-CCB0-08246A0D94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E0DFA71-FF57-45E7-BC00-7E54FCB8FAE1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BDFD5-687D-B83B-9E22-7113D675C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745672"/>
            <a:ext cx="13205628" cy="1742887"/>
          </a:xfrm>
        </p:spPr>
        <p:txBody>
          <a:bodyPr/>
          <a:lstStyle/>
          <a:p>
            <a:r>
              <a:rPr lang="en-GB" noProof="0" dirty="0"/>
              <a:t>If the text of a section is truncated or if you need to see the original submitted Application, </a:t>
            </a:r>
            <a:r>
              <a:rPr lang="en-GB" b="1" noProof="0" dirty="0"/>
              <a:t>no need to go back to eForms</a:t>
            </a:r>
            <a:r>
              <a:rPr lang="en-GB" noProof="0" dirty="0"/>
              <a:t>, you can find it in “Application annexes”.</a:t>
            </a:r>
          </a:p>
          <a:p>
            <a:r>
              <a:rPr lang="en-GB" noProof="0" dirty="0"/>
              <a:t>You can download each file separately or all files in the section using “Download Archive” button. 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145931-2CFE-1342-74C2-04F69B40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– Application Annexes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BC50B-B881-EFC6-D549-9AFB71D5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68" y="3635504"/>
            <a:ext cx="9621450" cy="37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0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C80C-815C-B578-CB58-9C1A9DBB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93" y="2285998"/>
            <a:ext cx="13804025" cy="1088649"/>
          </a:xfrm>
        </p:spPr>
        <p:txBody>
          <a:bodyPr/>
          <a:lstStyle/>
          <a:p>
            <a:r>
              <a:rPr lang="en-GB" noProof="0" dirty="0"/>
              <a:t>What’s JEMS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5ABA-3A7F-77B5-A8CD-35A814C0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3" y="3561347"/>
            <a:ext cx="13804025" cy="3750872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 err="1"/>
              <a:t>Jems</a:t>
            </a:r>
            <a:r>
              <a:rPr lang="en-GB" noProof="0" dirty="0"/>
              <a:t>* is the </a:t>
            </a:r>
            <a:r>
              <a:rPr lang="en-GB" b="1" noProof="0" dirty="0"/>
              <a:t>Joint electronic monitoring system </a:t>
            </a:r>
            <a:r>
              <a:rPr lang="en-GB" noProof="0" dirty="0"/>
              <a:t>developed by Interact. </a:t>
            </a:r>
          </a:p>
          <a:p>
            <a:r>
              <a:rPr lang="en-GB" noProof="0" dirty="0"/>
              <a:t>It supports the full programme and project lifecycle, from application to payments.</a:t>
            </a:r>
          </a:p>
          <a:p>
            <a:r>
              <a:rPr lang="en-GB" noProof="0" dirty="0"/>
              <a:t>The success of Jems can be seen through its key achievements: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More than 50% of Interreg programmes use Jems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80% of beneficiaries find Jems easy to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algn="r"/>
            <a:r>
              <a:rPr lang="en-GB" sz="1300" noProof="0" dirty="0"/>
              <a:t>* INTERACT definition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059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C2ED8-649C-906D-75BC-FAE34F7F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1772A2-BD5A-CCC5-9BEF-81BD06803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E0DFA71-FF57-45E7-BC00-7E54FCB8FAE1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EB982-1491-960D-A094-D139146998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853" y="1745671"/>
            <a:ext cx="14666494" cy="56056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modification can be opened by the JS/MA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Modifications are to be done by the LP</a:t>
            </a:r>
            <a:r>
              <a:rPr lang="en-GB" dirty="0"/>
              <a:t>, apart from the information related to the partner information.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 </a:t>
            </a:r>
            <a:r>
              <a:rPr lang="en-GB" dirty="0"/>
              <a:t>The different versions of the AF can be accessed from the left menu.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unlocked sections are marked with light lock, if you need to edit other sections, you have to ask the JS to open them for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To change the </a:t>
            </a:r>
            <a:r>
              <a:rPr lang="en-GB" b="1" dirty="0"/>
              <a:t>regions</a:t>
            </a:r>
            <a:r>
              <a:rPr lang="en-GB" dirty="0"/>
              <a:t> of the address, you must start </a:t>
            </a:r>
            <a:r>
              <a:rPr lang="en-GB" b="1" dirty="0"/>
              <a:t>chronologically</a:t>
            </a:r>
            <a:r>
              <a:rPr lang="en-GB" dirty="0"/>
              <a:t>: Country, NUTS2 &amp; then NUTS3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If the modified page can’t be saved, then check first the characters limit</a:t>
            </a:r>
            <a:r>
              <a:rPr lang="en-GB" dirty="0"/>
              <a:t> in that section.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priority and programme specific objective of a contracted project cannot be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Flat rate options cannot be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Existing </a:t>
            </a:r>
            <a:r>
              <a:rPr lang="en-GB" b="1" dirty="0"/>
              <a:t>activities, deliverables, outputs or results cannot be removed but can be deactivated.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1F9A88-5486-0F66-4C27-CF425ED1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–Application Modification – Points of attention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752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4CBA-DDD9-22DC-669A-FC8564FC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13B22-DC7F-AF61-B57E-4438FE901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7597D46-8719-4B87-8754-0E3A233A357B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8E8A5-5054-0492-A62E-F5D118594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985211"/>
            <a:ext cx="13205628" cy="1503348"/>
          </a:xfrm>
        </p:spPr>
        <p:txBody>
          <a:bodyPr/>
          <a:lstStyle/>
          <a:p>
            <a:r>
              <a:rPr lang="en-GB" noProof="0" dirty="0"/>
              <a:t>Prior to the resubmission of the modified version, you should run the pre-submission check and correct all issues, if any.</a:t>
            </a:r>
          </a:p>
          <a:p>
            <a:r>
              <a:rPr lang="en-GB" noProof="0" dirty="0"/>
              <a:t>This is a basic check and doesn’t guarantee the approval of the modified AF.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017A3B-B22D-6D1B-B811-095B99D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Application Form Modification</a:t>
            </a:r>
            <a:br>
              <a:rPr lang="en-GB" noProof="0" dirty="0"/>
            </a:br>
            <a:r>
              <a:rPr lang="en-GB" noProof="0" dirty="0"/>
              <a:t>Pre-Submission check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5831A-69D4-65FF-80E6-86DA9536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43" y="3381134"/>
            <a:ext cx="8573696" cy="407726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A9DCD5-2B66-B06F-0B49-9DA53FCD041D}"/>
              </a:ext>
            </a:extLst>
          </p:cNvPr>
          <p:cNvSpPr txBox="1">
            <a:spLocks/>
          </p:cNvSpPr>
          <p:nvPr/>
        </p:nvSpPr>
        <p:spPr>
          <a:xfrm>
            <a:off x="453190" y="3748094"/>
            <a:ext cx="4508348" cy="3555074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When the submitted version is approved by JS/MA, you’ll see it by default as its the latest version.</a:t>
            </a:r>
          </a:p>
          <a:p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B58B36-3922-EB4D-BA56-FF5C84D7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31" y="5419768"/>
            <a:ext cx="1924319" cy="819264"/>
          </a:xfrm>
          <a:prstGeom prst="rect">
            <a:avLst/>
          </a:prstGeom>
        </p:spPr>
      </p:pic>
      <p:pic>
        <p:nvPicPr>
          <p:cNvPr id="10" name="Picture 9" descr="A green and black circle with a letter in it&#10;&#10;AI-generated content may be incorrect.">
            <a:extLst>
              <a:ext uri="{FF2B5EF4-FFF2-40B4-BE49-F238E27FC236}">
                <a16:creationId xmlns:a16="http://schemas.microsoft.com/office/drawing/2014/main" id="{65759280-DB30-1176-A579-34D05E6D0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8722" y="5282113"/>
            <a:ext cx="2009827" cy="20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9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FC9BC-554C-3DFB-9724-2D931C1F6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B3A7888-0CF1-2ECE-E93C-932363D53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61538" y="8123071"/>
            <a:ext cx="5613663" cy="559786"/>
          </a:xfrm>
        </p:spPr>
        <p:txBody>
          <a:bodyPr/>
          <a:lstStyle/>
          <a:p>
            <a:fld id="{F8B86654-7926-4A63-B7F0-C03B01F3F6AB}" type="slidenum">
              <a:rPr lang="en-GB" noProof="0" smtClean="0"/>
              <a:t>22</a:t>
            </a:fld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4E6CD5C-F181-5875-39D5-DD90CE4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43" y="3066011"/>
            <a:ext cx="13631463" cy="2867516"/>
          </a:xfrm>
        </p:spPr>
        <p:txBody>
          <a:bodyPr/>
          <a:lstStyle/>
          <a:p>
            <a:pPr algn="ctr"/>
            <a:r>
              <a:rPr lang="en-GB" noProof="0" dirty="0"/>
              <a:t>JEMS – Reporting</a:t>
            </a:r>
            <a:br>
              <a:rPr lang="en-GB" noProof="0" dirty="0"/>
            </a:br>
            <a:br>
              <a:rPr lang="en-GB" noProof="0" dirty="0"/>
            </a:br>
            <a:endParaRPr lang="en-GB" i="1" noProof="0" dirty="0"/>
          </a:p>
        </p:txBody>
      </p:sp>
      <p:pic>
        <p:nvPicPr>
          <p:cNvPr id="4" name="Picture 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C62B0441-4F71-265E-3B75-5618C31F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812170" y="-2285784"/>
            <a:ext cx="7640320" cy="7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6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3791C-E550-C09B-7744-0E0B8D94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E9A7CC-5BBC-2A5E-AB38-8D8E5A479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23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D2AA-6366-3106-4113-5CBBD02A78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422" y="3879432"/>
            <a:ext cx="5149515" cy="3616159"/>
          </a:xfrm>
        </p:spPr>
        <p:txBody>
          <a:bodyPr/>
          <a:lstStyle/>
          <a:p>
            <a:r>
              <a:rPr lang="en-GB" noProof="0" dirty="0"/>
              <a:t>When the project is in </a:t>
            </a:r>
            <a:r>
              <a:rPr lang="en-GB" b="1" i="1" noProof="0" dirty="0">
                <a:solidFill>
                  <a:srgbClr val="00B050"/>
                </a:solidFill>
              </a:rPr>
              <a:t>contracted</a:t>
            </a:r>
            <a:r>
              <a:rPr lang="en-GB" noProof="0" dirty="0"/>
              <a:t> status, the reporting section is opened for reports creation.</a:t>
            </a:r>
          </a:p>
          <a:p>
            <a:endParaRPr lang="en-GB" dirty="0"/>
          </a:p>
          <a:p>
            <a:r>
              <a:rPr lang="en-GB" dirty="0"/>
              <a:t>You can now </a:t>
            </a:r>
            <a:r>
              <a:rPr lang="en-GB" b="1" i="1" dirty="0">
                <a:solidFill>
                  <a:srgbClr val="0070C0"/>
                </a:solidFill>
              </a:rPr>
              <a:t>Add Project Report </a:t>
            </a:r>
            <a:r>
              <a:rPr lang="en-GB" dirty="0"/>
              <a:t>and start filling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Each partner is responsible for filling its part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A1C5C3-90E8-8BFA-1A9E-81F52298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Creating a report</a:t>
            </a:r>
          </a:p>
        </p:txBody>
      </p: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1641D630-2534-6C46-DC3D-945F3A8A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66" y="1503947"/>
            <a:ext cx="11517281" cy="1739233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381BEC-603A-D473-D4B2-B008C0A32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37" y="3879432"/>
            <a:ext cx="8381074" cy="31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3A4A2-BB91-73A1-FFA6-3C19BA0B9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876D2F-5F06-C423-070B-FD274E1CD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3F6B0-5D2F-B539-4C4E-EAFFDF756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4" y="1467852"/>
            <a:ext cx="5149515" cy="6208295"/>
          </a:xfrm>
        </p:spPr>
        <p:txBody>
          <a:bodyPr/>
          <a:lstStyle/>
          <a:p>
            <a:r>
              <a:rPr lang="en-GB" sz="2200" noProof="0" dirty="0"/>
              <a:t>The </a:t>
            </a:r>
            <a:r>
              <a:rPr lang="en-GB" sz="2200" b="1" noProof="0" dirty="0"/>
              <a:t>reporting period </a:t>
            </a:r>
            <a:r>
              <a:rPr lang="en-GB" sz="2200" noProof="0" dirty="0"/>
              <a:t>drop-down menu </a:t>
            </a:r>
            <a:r>
              <a:rPr lang="en-GB" sz="2200" b="1" noProof="0" dirty="0"/>
              <a:t>is pre-defined</a:t>
            </a:r>
            <a:r>
              <a:rPr lang="en-GB" sz="2200" noProof="0" dirty="0"/>
              <a:t>, according to the contract signatures; Select the suitable reporting period. </a:t>
            </a:r>
          </a:p>
          <a:p>
            <a:endParaRPr lang="en-GB" sz="2200" dirty="0"/>
          </a:p>
          <a:p>
            <a:r>
              <a:rPr lang="en-GB" sz="2200" noProof="0" dirty="0"/>
              <a:t>Unless it’s the </a:t>
            </a:r>
            <a:r>
              <a:rPr lang="en-GB" sz="2200" b="1" noProof="0" dirty="0"/>
              <a:t>Final Report</a:t>
            </a:r>
            <a:r>
              <a:rPr lang="en-GB" sz="2200" noProof="0" dirty="0"/>
              <a:t>, select always “No” for the Final report field. </a:t>
            </a:r>
          </a:p>
          <a:p>
            <a:endParaRPr lang="en-GB" sz="2200" dirty="0"/>
          </a:p>
          <a:p>
            <a:r>
              <a:rPr lang="en-GB" sz="2200" noProof="0" dirty="0"/>
              <a:t>As for the </a:t>
            </a:r>
            <a:r>
              <a:rPr lang="en-GB" sz="2200" b="1" noProof="0" dirty="0"/>
              <a:t>Start and End dates </a:t>
            </a:r>
            <a:r>
              <a:rPr lang="en-GB" sz="2200" noProof="0" dirty="0"/>
              <a:t>of the reporting period, fill-in the same dates as per the reporting period, unless instructed otherwise by the JS/MA.</a:t>
            </a:r>
          </a:p>
          <a:p>
            <a:endParaRPr lang="en-GB" sz="2200" noProof="0" dirty="0"/>
          </a:p>
          <a:p>
            <a:r>
              <a:rPr lang="en-GB" sz="2200" noProof="0" dirty="0"/>
              <a:t>The </a:t>
            </a:r>
            <a:r>
              <a:rPr lang="en-GB" sz="2200" b="1" noProof="0" dirty="0"/>
              <a:t>Type of the report </a:t>
            </a:r>
            <a:r>
              <a:rPr lang="en-GB" sz="2200" noProof="0" dirty="0"/>
              <a:t>for NEXT MED is always </a:t>
            </a:r>
            <a:r>
              <a:rPr lang="en-GB" sz="2200" b="1" noProof="0" dirty="0"/>
              <a:t>“Both”</a:t>
            </a:r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970E97-C3DB-7CC8-67DB-13909D1D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report Identification</a:t>
            </a:r>
          </a:p>
        </p:txBody>
      </p:sp>
      <p:pic>
        <p:nvPicPr>
          <p:cNvPr id="7" name="Picture 6" descr="A screenshot of a project report&#10;&#10;AI-generated content may be incorrect.">
            <a:extLst>
              <a:ext uri="{FF2B5EF4-FFF2-40B4-BE49-F238E27FC236}">
                <a16:creationId xmlns:a16="http://schemas.microsoft.com/office/drawing/2014/main" id="{454D02BF-3D23-5806-2B16-B3B027EB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46" y="1601501"/>
            <a:ext cx="8030696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72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B49FF-18CD-F578-3F6C-085B491A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666469-5600-C14A-6365-D80AE217F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25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365F9-7E1D-3AE4-0D84-6E54ED2B22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4" y="1467853"/>
            <a:ext cx="7146758" cy="2051384"/>
          </a:xfrm>
        </p:spPr>
        <p:txBody>
          <a:bodyPr/>
          <a:lstStyle/>
          <a:p>
            <a:r>
              <a:rPr lang="en-GB" sz="2200" noProof="0" dirty="0"/>
              <a:t>Click on the area </a:t>
            </a:r>
            <a:r>
              <a:rPr lang="en-GB" sz="2200" b="1" noProof="0" dirty="0">
                <a:solidFill>
                  <a:schemeClr val="bg1">
                    <a:lumMod val="50000"/>
                  </a:schemeClr>
                </a:solidFill>
              </a:rPr>
              <a:t>highlighted in grey </a:t>
            </a:r>
            <a:r>
              <a:rPr lang="en-GB" sz="2200" noProof="0" dirty="0"/>
              <a:t>to expand the section,</a:t>
            </a:r>
          </a:p>
          <a:p>
            <a:r>
              <a:rPr lang="en-GB" sz="2200" dirty="0"/>
              <a:t>Introduce the </a:t>
            </a:r>
            <a:r>
              <a:rPr lang="en-GB" sz="2200" b="1" dirty="0"/>
              <a:t>description</a:t>
            </a:r>
            <a:r>
              <a:rPr lang="en-GB" sz="2200" dirty="0"/>
              <a:t> of the progress, </a:t>
            </a:r>
            <a:r>
              <a:rPr lang="en-GB" sz="2200" b="1" dirty="0"/>
              <a:t>status</a:t>
            </a:r>
            <a:r>
              <a:rPr lang="en-GB" sz="2200" dirty="0"/>
              <a:t> of the work package and </a:t>
            </a:r>
            <a:r>
              <a:rPr lang="en-GB" sz="2200" b="1" dirty="0"/>
              <a:t>tick</a:t>
            </a:r>
            <a:r>
              <a:rPr lang="en-GB" sz="2200" dirty="0"/>
              <a:t> the box if you completed the WP.</a:t>
            </a:r>
            <a:endParaRPr lang="en-GB" sz="2200" noProof="0" dirty="0"/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CA73A7-C29A-E9BA-5CBB-17326ED6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Work Plan Progress</a:t>
            </a:r>
          </a:p>
        </p:txBody>
      </p:sp>
      <p:pic>
        <p:nvPicPr>
          <p:cNvPr id="6" name="Picture 5" descr="A screenshot of a project report&#10;&#10;AI-generated content may be incorrect.">
            <a:extLst>
              <a:ext uri="{FF2B5EF4-FFF2-40B4-BE49-F238E27FC236}">
                <a16:creationId xmlns:a16="http://schemas.microsoft.com/office/drawing/2014/main" id="{DB603C8A-E22B-566F-4205-7DF5CB39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17" y="1467852"/>
            <a:ext cx="5802252" cy="4574219"/>
          </a:xfrm>
          <a:prstGeom prst="rect">
            <a:avLst/>
          </a:prstGeom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220C51D-FB5F-32B9-423B-0C9CF2D0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4" y="3519236"/>
            <a:ext cx="6354062" cy="380100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A5877D-6651-7323-32B3-CA56B3B7C59E}"/>
              </a:ext>
            </a:extLst>
          </p:cNvPr>
          <p:cNvSpPr txBox="1">
            <a:spLocks/>
          </p:cNvSpPr>
          <p:nvPr/>
        </p:nvSpPr>
        <p:spPr>
          <a:xfrm>
            <a:off x="7455364" y="6186811"/>
            <a:ext cx="7146758" cy="1683782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Same for the related activity and Output.</a:t>
            </a:r>
          </a:p>
          <a:p>
            <a:r>
              <a:rPr lang="en-GB" sz="2200" b="1" dirty="0">
                <a:solidFill>
                  <a:srgbClr val="FF0000"/>
                </a:solidFill>
              </a:rPr>
              <a:t>The documents related to the activity is to be uploaded here </a:t>
            </a:r>
            <a:r>
              <a:rPr lang="en-GB" sz="2200" b="1" i="1" dirty="0">
                <a:solidFill>
                  <a:srgbClr val="FF0000"/>
                </a:solidFill>
              </a:rPr>
              <a:t>(Output attachments are just under Output)</a:t>
            </a:r>
            <a:r>
              <a:rPr lang="en-GB" sz="2200" b="1" dirty="0">
                <a:solidFill>
                  <a:srgbClr val="FF0000"/>
                </a:solidFill>
              </a:rPr>
              <a:t>.</a:t>
            </a:r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28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BE49E-E6AE-2E45-74BA-05282CD5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4D23E-70D6-D461-E3BF-2C2A2EBBF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26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0412F-A967-924A-6368-AD1D956F7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3" y="1467853"/>
            <a:ext cx="11730789" cy="1419726"/>
          </a:xfrm>
        </p:spPr>
        <p:txBody>
          <a:bodyPr/>
          <a:lstStyle/>
          <a:p>
            <a:r>
              <a:rPr lang="en-GB" sz="2200" noProof="0" dirty="0"/>
              <a:t>In this section, information related to the procurement, following the guidelines, are to be filled. </a:t>
            </a:r>
          </a:p>
          <a:p>
            <a:r>
              <a:rPr lang="en-GB" sz="2200" dirty="0"/>
              <a:t>Please refer to the PIM for further information</a:t>
            </a:r>
            <a:r>
              <a:rPr lang="en-GB" sz="2200" noProof="0" dirty="0"/>
              <a:t> </a:t>
            </a:r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660507-BC68-7BBB-AC7B-13068837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Procurement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984402-C76D-305F-001C-549736491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16" y="3618844"/>
            <a:ext cx="13162547" cy="28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8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6C4C4-4223-2289-F362-91CB48C5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21F96-5C87-CB50-742B-F118675A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27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82461-4F68-1317-1B46-4D153D804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3" y="1467853"/>
            <a:ext cx="11730789" cy="1888958"/>
          </a:xfrm>
        </p:spPr>
        <p:txBody>
          <a:bodyPr/>
          <a:lstStyle/>
          <a:p>
            <a:r>
              <a:rPr lang="en-GB" sz="2200" noProof="0" dirty="0"/>
              <a:t>The expenditures incurred and paid in the reporting period are to be filled in here,</a:t>
            </a:r>
          </a:p>
          <a:p>
            <a:r>
              <a:rPr lang="en-GB" sz="2200" dirty="0"/>
              <a:t>You can “add expenditure” and fill all the related fields.</a:t>
            </a:r>
            <a:r>
              <a:rPr lang="en-GB" sz="2200" noProof="0" dirty="0"/>
              <a:t> </a:t>
            </a:r>
          </a:p>
          <a:p>
            <a:r>
              <a:rPr lang="en-GB" dirty="0"/>
              <a:t>The ones highlighted with shield are the “</a:t>
            </a:r>
            <a:r>
              <a:rPr lang="en-GB" b="1" dirty="0"/>
              <a:t>sensitive data</a:t>
            </a:r>
            <a:r>
              <a:rPr lang="en-GB" dirty="0"/>
              <a:t>” to be hidden from unauthorised persons.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B80357-DD5C-7B80-794F-CC61B645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List of expenditures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E7E65C-6D6E-A220-1B5D-74068482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7" y="3644315"/>
            <a:ext cx="13613125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2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08AE1-CF76-8749-998B-5BB71D8B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4FAEE-3A16-5FBC-F082-E473A6F0C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28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DABC3-2D1E-D6BF-FF8B-9D6D8D9DB4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674" y="1658878"/>
            <a:ext cx="11730789" cy="1888958"/>
          </a:xfrm>
        </p:spPr>
        <p:txBody>
          <a:bodyPr/>
          <a:lstStyle/>
          <a:p>
            <a:r>
              <a:rPr lang="en-GB" sz="2200" noProof="0" dirty="0"/>
              <a:t>Fill in this section the partner contribution and upload the related documents.</a:t>
            </a:r>
          </a:p>
          <a:p>
            <a:r>
              <a:rPr lang="en-GB" sz="2200" dirty="0"/>
              <a:t>If it’s the second report or later, the cumulative amount will be seen.</a:t>
            </a:r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35D659-E55A-4DAB-3149-CE9A5904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Contribution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EB8348-BA4B-AE4A-F230-717C0C9A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9" y="2892115"/>
            <a:ext cx="9702005" cy="42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3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6A840-DFE4-50AB-9098-B22CF630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EA9D6F-3A39-1C4D-6E5D-4AD7CE235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29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54E43-7A7F-538B-1608-6FBBD1F819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917" y="2191254"/>
            <a:ext cx="5260056" cy="1311439"/>
          </a:xfrm>
        </p:spPr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section</a:t>
            </a:r>
            <a:r>
              <a:rPr lang="nl-NL" dirty="0"/>
              <a:t> shows </a:t>
            </a:r>
            <a:r>
              <a:rPr lang="nl-NL" b="1" dirty="0" err="1"/>
              <a:t>all</a:t>
            </a:r>
            <a:r>
              <a:rPr lang="nl-NL" b="1" dirty="0"/>
              <a:t> </a:t>
            </a:r>
            <a:r>
              <a:rPr lang="nl-NL" b="1" dirty="0" err="1"/>
              <a:t>uploaded</a:t>
            </a:r>
            <a:r>
              <a:rPr lang="nl-NL" b="1" dirty="0"/>
              <a:t> files in </a:t>
            </a:r>
            <a:r>
              <a:rPr lang="nl-NL" b="1" dirty="0" err="1"/>
              <a:t>other</a:t>
            </a:r>
            <a:r>
              <a:rPr lang="nl-NL" b="1" dirty="0"/>
              <a:t> </a:t>
            </a:r>
            <a:r>
              <a:rPr lang="nl-NL" b="1" dirty="0" err="1"/>
              <a:t>sections</a:t>
            </a:r>
            <a:r>
              <a:rPr lang="nl-NL" b="1" dirty="0"/>
              <a:t> </a:t>
            </a:r>
            <a:r>
              <a:rPr lang="nl-NL" dirty="0" err="1"/>
              <a:t>with</a:t>
            </a:r>
            <a:r>
              <a:rPr lang="nl-NL" dirty="0"/>
              <a:t> directory tree.</a:t>
            </a:r>
          </a:p>
          <a:p>
            <a:r>
              <a:rPr lang="nl-NL" noProof="0" dirty="0" err="1"/>
              <a:t>You</a:t>
            </a:r>
            <a:r>
              <a:rPr lang="nl-NL" noProof="0" dirty="0"/>
              <a:t> </a:t>
            </a:r>
            <a:r>
              <a:rPr lang="nl-NL" noProof="0" dirty="0" err="1"/>
              <a:t>can</a:t>
            </a:r>
            <a:r>
              <a:rPr lang="nl-NL" noProof="0" dirty="0"/>
              <a:t> download a file, </a:t>
            </a:r>
            <a:r>
              <a:rPr lang="nl-NL" noProof="0" dirty="0" err="1"/>
              <a:t>all</a:t>
            </a:r>
            <a:r>
              <a:rPr lang="nl-NL" noProof="0" dirty="0"/>
              <a:t> files </a:t>
            </a:r>
            <a:r>
              <a:rPr lang="nl-NL" dirty="0"/>
              <a:t>(in </a:t>
            </a:r>
            <a:r>
              <a:rPr lang="nl-NL" dirty="0" err="1"/>
              <a:t>zipped</a:t>
            </a:r>
            <a:r>
              <a:rPr lang="nl-NL" dirty="0"/>
              <a:t> folder) or upload new files.</a:t>
            </a: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A3F732-37BD-3BFB-F3D2-B4212295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Project Report Annexes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FA2C0B-2678-622F-7063-0E8DB5F2AABD}"/>
              </a:ext>
            </a:extLst>
          </p:cNvPr>
          <p:cNvSpPr txBox="1">
            <a:spLocks/>
          </p:cNvSpPr>
          <p:nvPr/>
        </p:nvSpPr>
        <p:spPr>
          <a:xfrm>
            <a:off x="744679" y="5083092"/>
            <a:ext cx="13963225" cy="2585588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FF0000"/>
                </a:solidFill>
              </a:rPr>
              <a:t>Points of attention</a:t>
            </a:r>
            <a:r>
              <a:rPr lang="nl-NL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upload </a:t>
            </a:r>
            <a:r>
              <a:rPr lang="nl-NL" dirty="0" err="1">
                <a:solidFill>
                  <a:srgbClr val="FF0000"/>
                </a:solidFill>
              </a:rPr>
              <a:t>documents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are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required</a:t>
            </a:r>
            <a:r>
              <a:rPr lang="nl-NL" dirty="0">
                <a:solidFill>
                  <a:srgbClr val="FF0000"/>
                </a:solidFill>
              </a:rPr>
              <a:t>, nor </a:t>
            </a:r>
            <a:r>
              <a:rPr lang="nl-NL" dirty="0" err="1">
                <a:solidFill>
                  <a:srgbClr val="FF0000"/>
                </a:solidFill>
              </a:rPr>
              <a:t>requested</a:t>
            </a:r>
            <a:r>
              <a:rPr lang="nl-NL" dirty="0">
                <a:solidFill>
                  <a:srgbClr val="FF0000"/>
                </a:solidFill>
              </a:rPr>
              <a:t>,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upload.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FF0000"/>
                </a:solidFill>
              </a:rPr>
              <a:t>Compress</a:t>
            </a:r>
            <a:r>
              <a:rPr lang="nl-NL" dirty="0">
                <a:solidFill>
                  <a:srgbClr val="FF0000"/>
                </a:solidFill>
              </a:rPr>
              <a:t> files </a:t>
            </a:r>
            <a:r>
              <a:rPr lang="nl-NL" dirty="0" err="1">
                <a:solidFill>
                  <a:srgbClr val="FF0000"/>
                </a:solidFill>
              </a:rPr>
              <a:t>related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same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catgeory</a:t>
            </a:r>
            <a:r>
              <a:rPr lang="nl-NL" dirty="0">
                <a:solidFill>
                  <a:srgbClr val="FF0000"/>
                </a:solidFill>
              </a:rPr>
              <a:t> as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zipped</a:t>
            </a:r>
            <a:r>
              <a:rPr lang="nl-NL" dirty="0">
                <a:solidFill>
                  <a:srgbClr val="FF0000"/>
                </a:solidFill>
              </a:rPr>
              <a:t>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Name files in </a:t>
            </a:r>
            <a:r>
              <a:rPr lang="nl-NL" dirty="0" err="1">
                <a:solidFill>
                  <a:srgbClr val="FF0000"/>
                </a:solidFill>
              </a:rPr>
              <a:t>comrpehensive</a:t>
            </a:r>
            <a:r>
              <a:rPr lang="nl-NL" dirty="0">
                <a:solidFill>
                  <a:srgbClr val="FF0000"/>
                </a:solidFill>
              </a:rPr>
              <a:t>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scan </a:t>
            </a:r>
            <a:r>
              <a:rPr lang="nl-NL" dirty="0" err="1">
                <a:solidFill>
                  <a:srgbClr val="FF0000"/>
                </a:solidFill>
              </a:rPr>
              <a:t>documents</a:t>
            </a:r>
            <a:r>
              <a:rPr lang="nl-NL" dirty="0">
                <a:solidFill>
                  <a:srgbClr val="FF0000"/>
                </a:solidFill>
              </a:rPr>
              <a:t>, make </a:t>
            </a:r>
            <a:r>
              <a:rPr lang="nl-NL" dirty="0" err="1">
                <a:solidFill>
                  <a:srgbClr val="FF0000"/>
                </a:solidFill>
              </a:rPr>
              <a:t>sure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they</a:t>
            </a:r>
            <a:r>
              <a:rPr lang="nl-NL" dirty="0">
                <a:solidFill>
                  <a:srgbClr val="FF0000"/>
                </a:solidFill>
              </a:rPr>
              <a:t> are </a:t>
            </a:r>
            <a:r>
              <a:rPr lang="nl-NL" dirty="0" err="1">
                <a:solidFill>
                  <a:srgbClr val="FF0000"/>
                </a:solidFill>
              </a:rPr>
              <a:t>readable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reasonable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size</a:t>
            </a:r>
            <a:r>
              <a:rPr lang="nl-NL" dirty="0">
                <a:solidFill>
                  <a:srgbClr val="FF0000"/>
                </a:solidFill>
              </a:rPr>
              <a:t>. 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D9EF33-6ACA-55BB-E561-1928B320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82" y="1626359"/>
            <a:ext cx="8731538" cy="37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45150720-946D-9594-F96B-CC5667CD1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61538" y="8123071"/>
            <a:ext cx="5613663" cy="559786"/>
          </a:xfrm>
        </p:spPr>
        <p:txBody>
          <a:bodyPr/>
          <a:lstStyle/>
          <a:p>
            <a:fld id="{F8B86654-7926-4A63-B7F0-C03B01F3F6AB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86D583D-EF99-7F91-DBC9-65F14801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43" y="3906263"/>
            <a:ext cx="13631463" cy="593506"/>
          </a:xfrm>
        </p:spPr>
        <p:txBody>
          <a:bodyPr/>
          <a:lstStyle/>
          <a:p>
            <a:pPr algn="ctr"/>
            <a:r>
              <a:rPr lang="en-GB" noProof="0" dirty="0"/>
              <a:t>JEMS – Registration and functionalities</a:t>
            </a:r>
          </a:p>
        </p:txBody>
      </p:sp>
      <p:pic>
        <p:nvPicPr>
          <p:cNvPr id="4" name="Picture 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5D024548-2FE3-F738-3486-FE15C0FE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004675" y="-2297816"/>
            <a:ext cx="7640320" cy="7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65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FB26-F0A4-1C3B-8A25-4F9FD497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603C68-9E8C-7975-82DB-90B80F552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30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2CB8C-88A3-00DD-4D6F-C16F5FD43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950" y="1910018"/>
            <a:ext cx="7146758" cy="2051384"/>
          </a:xfrm>
        </p:spPr>
        <p:txBody>
          <a:bodyPr/>
          <a:lstStyle/>
          <a:p>
            <a:r>
              <a:rPr lang="en-GB" sz="2200" dirty="0"/>
              <a:t>You can export the report in PDF format by selecting the right plugin.</a:t>
            </a:r>
          </a:p>
          <a:p>
            <a:r>
              <a:rPr lang="en-GB" sz="2200" noProof="0" dirty="0"/>
              <a:t>The exported file</a:t>
            </a:r>
            <a:r>
              <a:rPr lang="en-GB" sz="2200" dirty="0"/>
              <a:t> is stamped with date and time,</a:t>
            </a:r>
          </a:p>
          <a:p>
            <a:r>
              <a:rPr lang="en-GB" sz="2200" noProof="0" dirty="0"/>
              <a:t>You may export the file in English or French.</a:t>
            </a:r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E49D7D-40D0-4832-30D5-95A5AB3E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Export and submission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FD4E0B-F8C2-B26F-6E81-FD5EF638FCB5}"/>
              </a:ext>
            </a:extLst>
          </p:cNvPr>
          <p:cNvSpPr txBox="1">
            <a:spLocks/>
          </p:cNvSpPr>
          <p:nvPr/>
        </p:nvSpPr>
        <p:spPr>
          <a:xfrm>
            <a:off x="352760" y="5471159"/>
            <a:ext cx="7146758" cy="1683782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FF0000"/>
                </a:solidFill>
              </a:rPr>
              <a:t>Prior to the submission, you have to click on “</a:t>
            </a:r>
            <a:r>
              <a:rPr lang="en-GB" sz="2200" b="1" i="1" dirty="0">
                <a:solidFill>
                  <a:srgbClr val="FF0000"/>
                </a:solidFill>
              </a:rPr>
              <a:t>Run pre-submission check</a:t>
            </a:r>
            <a:r>
              <a:rPr lang="en-GB" sz="2200" b="1" dirty="0">
                <a:solidFill>
                  <a:srgbClr val="FF0000"/>
                </a:solidFill>
              </a:rPr>
              <a:t>”,</a:t>
            </a:r>
          </a:p>
          <a:p>
            <a:r>
              <a:rPr lang="en-GB" sz="2200" b="1" dirty="0">
                <a:solidFill>
                  <a:srgbClr val="FF0000"/>
                </a:solidFill>
              </a:rPr>
              <a:t>Then “Submit”</a:t>
            </a:r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 descr="A screenshot of a report&#10;&#10;AI-generated content may be incorrect.">
            <a:extLst>
              <a:ext uri="{FF2B5EF4-FFF2-40B4-BE49-F238E27FC236}">
                <a16:creationId xmlns:a16="http://schemas.microsoft.com/office/drawing/2014/main" id="{8CE27B0A-74BC-C6AC-AF83-65CB4095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778" y="1969777"/>
            <a:ext cx="2838846" cy="2429214"/>
          </a:xfrm>
          <a:prstGeom prst="rect">
            <a:avLst/>
          </a:prstGeom>
        </p:spPr>
      </p:pic>
      <p:pic>
        <p:nvPicPr>
          <p:cNvPr id="13" name="Picture 12" descr="A screenshot of a chat&#10;&#10;AI-generated content may be incorrect.">
            <a:extLst>
              <a:ext uri="{FF2B5EF4-FFF2-40B4-BE49-F238E27FC236}">
                <a16:creationId xmlns:a16="http://schemas.microsoft.com/office/drawing/2014/main" id="{9D98D2CB-0527-EFAF-5016-D4DA5A37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518" y="5471159"/>
            <a:ext cx="5220429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7BC9-C438-D27B-690B-661836E1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0E30A8-DF3B-F5C3-0DA1-423B997FA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31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9FB4-095A-2D17-64C1-131215BE0B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045" y="2773110"/>
            <a:ext cx="7146758" cy="2051384"/>
          </a:xfrm>
        </p:spPr>
        <p:txBody>
          <a:bodyPr/>
          <a:lstStyle/>
          <a:p>
            <a:r>
              <a:rPr lang="en-GB" sz="2200" dirty="0"/>
              <a:t>Introduce the value of </a:t>
            </a:r>
            <a:r>
              <a:rPr lang="en-GB" sz="2200" b="1" dirty="0"/>
              <a:t>the achieved result</a:t>
            </a:r>
            <a:r>
              <a:rPr lang="en-GB" sz="2200" dirty="0"/>
              <a:t> for this reporting period and describe.</a:t>
            </a:r>
          </a:p>
          <a:p>
            <a:endParaRPr lang="en-GB" sz="2200" noProof="0" dirty="0"/>
          </a:p>
          <a:p>
            <a:r>
              <a:rPr lang="en-GB" sz="2200" dirty="0"/>
              <a:t>The description of the Horizontal Principles are to be filled in this section too.</a:t>
            </a:r>
            <a:endParaRPr lang="en-GB" sz="2200" noProof="0" dirty="0"/>
          </a:p>
          <a:p>
            <a:endParaRPr lang="en-GB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487E73-E6A9-2A52-6EED-8D66CCEA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1483718"/>
          </a:xfrm>
        </p:spPr>
        <p:txBody>
          <a:bodyPr/>
          <a:lstStyle/>
          <a:p>
            <a:r>
              <a:rPr lang="en-GB" noProof="0" dirty="0"/>
              <a:t>JEMS – Reporting – Project Results and horizontal Principles (LP)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FFC488-1B5D-49BC-75EA-C144EE1E3742}"/>
              </a:ext>
            </a:extLst>
          </p:cNvPr>
          <p:cNvSpPr txBox="1">
            <a:spLocks/>
          </p:cNvSpPr>
          <p:nvPr/>
        </p:nvSpPr>
        <p:spPr>
          <a:xfrm>
            <a:off x="352760" y="5471159"/>
            <a:ext cx="7146758" cy="1683782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FF0000"/>
                </a:solidFill>
              </a:rPr>
              <a:t>The documents related to the filled result is to be uploaded here</a:t>
            </a:r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2DD837-8A8A-C2B3-3496-B2FF577A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979" y="1525916"/>
            <a:ext cx="6201326" cy="6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4686-C6F1-8E04-98E6-4F739DC1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6F41C-7ECF-309C-D87A-6F7D9D158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32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76E71-CDF3-87B4-5C80-4FEEBE32BF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679" y="1927185"/>
            <a:ext cx="12176349" cy="2424532"/>
          </a:xfrm>
        </p:spPr>
        <p:txBody>
          <a:bodyPr/>
          <a:lstStyle/>
          <a:p>
            <a:r>
              <a:rPr lang="nl-NL" dirty="0" err="1"/>
              <a:t>Upon</a:t>
            </a:r>
            <a:r>
              <a:rPr lang="nl-NL" dirty="0"/>
              <a:t> </a:t>
            </a:r>
            <a:r>
              <a:rPr lang="nl-NL" dirty="0" err="1"/>
              <a:t>creation</a:t>
            </a:r>
            <a:r>
              <a:rPr lang="nl-NL" dirty="0"/>
              <a:t> of a new project report,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partner </a:t>
            </a:r>
            <a:r>
              <a:rPr lang="nl-NL" dirty="0" err="1"/>
              <a:t>certificates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yet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in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project report, are </a:t>
            </a:r>
            <a:r>
              <a:rPr lang="nl-NL" dirty="0" err="1"/>
              <a:t>included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newly</a:t>
            </a:r>
            <a:r>
              <a:rPr lang="nl-NL" dirty="0"/>
              <a:t> </a:t>
            </a:r>
            <a:r>
              <a:rPr lang="nl-NL" dirty="0" err="1"/>
              <a:t>created</a:t>
            </a:r>
            <a:r>
              <a:rPr lang="nl-NL" dirty="0"/>
              <a:t> project report. </a:t>
            </a:r>
          </a:p>
          <a:p>
            <a:r>
              <a:rPr lang="nl-NL" dirty="0" err="1"/>
              <a:t>If</a:t>
            </a:r>
            <a:r>
              <a:rPr lang="nl-NL" dirty="0"/>
              <a:t> a </a:t>
            </a:r>
            <a:r>
              <a:rPr lang="nl-NL" dirty="0" err="1"/>
              <a:t>certificate</a:t>
            </a:r>
            <a:r>
              <a:rPr lang="nl-NL" dirty="0"/>
              <a:t> </a:t>
            </a:r>
            <a:r>
              <a:rPr lang="nl-NL" dirty="0" err="1"/>
              <a:t>shall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excluded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project report,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respective</a:t>
            </a:r>
            <a:r>
              <a:rPr lang="nl-NL" dirty="0"/>
              <a:t> partner </a:t>
            </a:r>
            <a:r>
              <a:rPr lang="nl-NL" dirty="0" err="1"/>
              <a:t>certificate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unticked</a:t>
            </a: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662593-B3C7-CD65-9740-B920F14B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Reporting – List of Partner Certificates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7E7F09-5C88-28F3-4CE2-DF6B83BAEB88}"/>
              </a:ext>
            </a:extLst>
          </p:cNvPr>
          <p:cNvSpPr txBox="1">
            <a:spLocks/>
          </p:cNvSpPr>
          <p:nvPr/>
        </p:nvSpPr>
        <p:spPr>
          <a:xfrm>
            <a:off x="412917" y="6168056"/>
            <a:ext cx="13963225" cy="1221546"/>
          </a:xfrm>
          <a:prstGeom prst="rect">
            <a:avLst/>
          </a:prstGeom>
        </p:spPr>
        <p:txBody>
          <a:bodyPr/>
          <a:lstStyle>
            <a:lvl1pPr marL="0" indent="0" algn="l" defTabSz="1133947" rtl="0" eaLnBrk="1" latinLnBrk="0" hangingPunct="1">
              <a:lnSpc>
                <a:spcPct val="90000"/>
              </a:lnSpc>
              <a:spcBef>
                <a:spcPts val="124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50461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417434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984408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551382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118355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22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rgbClr val="FF0000"/>
                </a:solidFill>
              </a:rPr>
              <a:t>Point of attention</a:t>
            </a:r>
            <a:r>
              <a:rPr lang="nl-NL" dirty="0">
                <a:solidFill>
                  <a:srgbClr val="FF0000"/>
                </a:solidFill>
              </a:rPr>
              <a:t>: </a:t>
            </a:r>
            <a:r>
              <a:rPr lang="fr-FR" dirty="0"/>
              <a:t>You can </a:t>
            </a:r>
            <a:r>
              <a:rPr lang="fr-FR" b="1" dirty="0" err="1"/>
              <a:t>include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nl-NL" dirty="0" err="1"/>
              <a:t>Certificates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 err="1"/>
              <a:t>earlier</a:t>
            </a:r>
            <a:r>
              <a:rPr lang="nl-NL" b="1" dirty="0"/>
              <a:t> or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current</a:t>
            </a:r>
            <a:r>
              <a:rPr lang="nl-NL" b="1" dirty="0"/>
              <a:t> </a:t>
            </a:r>
            <a:r>
              <a:rPr lang="nl-NL" dirty="0" err="1"/>
              <a:t>reporting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i="1" dirty="0"/>
              <a:t>(No </a:t>
            </a:r>
            <a:r>
              <a:rPr lang="nl-NL" i="1" dirty="0" err="1"/>
              <a:t>certificate</a:t>
            </a:r>
            <a:r>
              <a:rPr lang="nl-NL" i="1" dirty="0"/>
              <a:t> </a:t>
            </a:r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next </a:t>
            </a:r>
            <a:r>
              <a:rPr lang="nl-NL" i="1" dirty="0" err="1"/>
              <a:t>reporting</a:t>
            </a:r>
            <a:r>
              <a:rPr lang="nl-NL" i="1" dirty="0"/>
              <a:t> </a:t>
            </a:r>
            <a:r>
              <a:rPr lang="nl-NL" i="1" dirty="0" err="1"/>
              <a:t>period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be</a:t>
            </a:r>
            <a:r>
              <a:rPr lang="nl-NL" i="1" dirty="0"/>
              <a:t> </a:t>
            </a:r>
            <a:r>
              <a:rPr lang="nl-NL" i="1" dirty="0" err="1"/>
              <a:t>included</a:t>
            </a:r>
            <a:r>
              <a:rPr lang="nl-NL" i="1" dirty="0"/>
              <a:t>)</a:t>
            </a:r>
            <a:endParaRPr lang="en-GB" i="1" dirty="0"/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2B893-241C-E4B9-1F58-00C035A9ECC2}"/>
              </a:ext>
            </a:extLst>
          </p:cNvPr>
          <p:cNvGrpSpPr>
            <a:grpSpLocks/>
          </p:cNvGrpSpPr>
          <p:nvPr/>
        </p:nvGrpSpPr>
        <p:grpSpPr bwMode="auto">
          <a:xfrm>
            <a:off x="5874035" y="3634844"/>
            <a:ext cx="6201828" cy="2166478"/>
            <a:chOff x="1385" y="143"/>
            <a:chExt cx="9084" cy="2743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63B90248-A5E6-E7D6-A0CC-E5F8AC75D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157"/>
              <a:ext cx="9054" cy="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86E2C8-EBA3-C705-072F-92E07A70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50"/>
              <a:ext cx="9069" cy="2728"/>
            </a:xfrm>
            <a:prstGeom prst="rect">
              <a:avLst/>
            </a:prstGeom>
            <a:noFill/>
            <a:ln w="9525">
              <a:solidFill>
                <a:srgbClr val="A6A6A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7290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D50F9-E565-162B-2DE4-731B8A455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EE21E79-D75A-9047-F4BF-10819C334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61538" y="8123071"/>
            <a:ext cx="5613663" cy="559786"/>
          </a:xfrm>
        </p:spPr>
        <p:txBody>
          <a:bodyPr/>
          <a:lstStyle/>
          <a:p>
            <a:fld id="{F8B86654-7926-4A63-B7F0-C03B01F3F6AB}" type="slidenum">
              <a:rPr lang="en-GB" noProof="0" smtClean="0"/>
              <a:t>33</a:t>
            </a:fld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294FCD94-7097-AD9B-8F9C-037D1047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43" y="3066011"/>
            <a:ext cx="13631463" cy="2867516"/>
          </a:xfrm>
        </p:spPr>
        <p:txBody>
          <a:bodyPr/>
          <a:lstStyle/>
          <a:p>
            <a:pPr algn="ctr"/>
            <a:r>
              <a:rPr lang="en-GB" noProof="0" dirty="0"/>
              <a:t>JEMS – Documents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Where should I upload the required documents</a:t>
            </a:r>
            <a:br>
              <a:rPr lang="en-GB" noProof="0" dirty="0"/>
            </a:br>
            <a:br>
              <a:rPr lang="en-GB" noProof="0" dirty="0"/>
            </a:br>
            <a:endParaRPr lang="en-GB" i="1" noProof="0" dirty="0"/>
          </a:p>
        </p:txBody>
      </p:sp>
      <p:pic>
        <p:nvPicPr>
          <p:cNvPr id="4" name="Picture 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35B42BE0-420D-4667-B9BF-3F2B5FAE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812170" y="-2285784"/>
            <a:ext cx="7640320" cy="72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7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A6DB-7827-3379-4E73-4653CBE2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1E9CA-6B9F-8B77-1507-624474850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46B79FE-C009-44B0-9244-59E4D776EB42}" type="slidenum">
              <a:rPr lang="en-GB" noProof="0" smtClean="0"/>
              <a:t>34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A8214-A44D-44B4-FF57-53B5C5D65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985210"/>
            <a:ext cx="6027821" cy="5606716"/>
          </a:xfrm>
        </p:spPr>
        <p:txBody>
          <a:bodyPr/>
          <a:lstStyle/>
          <a:p>
            <a:r>
              <a:rPr lang="en-GB" noProof="0" dirty="0"/>
              <a:t>Shared Folder can be used to exchange documents with the JS and MA.</a:t>
            </a:r>
          </a:p>
          <a:p>
            <a:endParaRPr lang="en-GB" noProof="0" dirty="0"/>
          </a:p>
          <a:p>
            <a:r>
              <a:rPr lang="en-GB" noProof="0" dirty="0"/>
              <a:t>Keep file names clear and expressive, you can add short description to clarify further if needed.</a:t>
            </a:r>
          </a:p>
          <a:p>
            <a:endParaRPr lang="en-GB" noProof="0" dirty="0"/>
          </a:p>
          <a:p>
            <a:r>
              <a:rPr lang="en-GB" noProof="0" dirty="0"/>
              <a:t>As for annexes, you can download the files individually or a bulk in a compressed file.</a:t>
            </a:r>
          </a:p>
          <a:p>
            <a:endParaRPr lang="en-GB" dirty="0"/>
          </a:p>
          <a:p>
            <a:r>
              <a:rPr lang="en-GB" dirty="0"/>
              <a:t>The details are in Annex A of JEMS Guide</a:t>
            </a: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ED1D0-58FF-0378-16BA-C3ECFCB3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Shared Folder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FC4F9-2C1C-0BBC-44DC-E323F69D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2306854"/>
            <a:ext cx="8503597" cy="39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22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and cursor pointing to a green button&#10;&#10;AI-generated content may be incorrect.">
            <a:extLst>
              <a:ext uri="{FF2B5EF4-FFF2-40B4-BE49-F238E27FC236}">
                <a16:creationId xmlns:a16="http://schemas.microsoft.com/office/drawing/2014/main" id="{B7C8C3E7-33CC-E67C-2A97-9C95EEEA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71094" y="4977180"/>
            <a:ext cx="3275367" cy="26214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FC0C50-AB50-3D20-C2BC-F3A1782C95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D7EAC1-9759-4210-A7C8-AA5346DED38A}" type="slidenum">
              <a:rPr lang="en-GB" noProof="0" smtClean="0"/>
              <a:t>35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BBC7D-D10B-4076-F5D9-DC240C8340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208" y="1745672"/>
            <a:ext cx="13186152" cy="543037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b="1" noProof="0" dirty="0"/>
              <a:t>Register</a:t>
            </a:r>
            <a:r>
              <a:rPr lang="en-GB" noProof="0" dirty="0"/>
              <a:t> to JEMS (see slide 3)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noProof="0" dirty="0"/>
              <a:t>Wait for the </a:t>
            </a:r>
            <a:r>
              <a:rPr lang="en-GB" b="1" noProof="0" dirty="0"/>
              <a:t>assignment</a:t>
            </a:r>
            <a:r>
              <a:rPr lang="en-GB" noProof="0" dirty="0"/>
              <a:t> of the project to be received by JS (if you are the LP of several projects, inform us to assign them to one user)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b="1" noProof="0" dirty="0"/>
              <a:t>Give the privileges </a:t>
            </a:r>
            <a:r>
              <a:rPr lang="en-GB" noProof="0" dirty="0"/>
              <a:t>to your project users (for the Lead Partner and Partners)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noProof="0" dirty="0"/>
              <a:t>If needed, </a:t>
            </a:r>
            <a:r>
              <a:rPr lang="en-GB" b="1" noProof="0" dirty="0"/>
              <a:t>apply the modification </a:t>
            </a:r>
            <a:r>
              <a:rPr lang="en-GB" noProof="0" dirty="0"/>
              <a:t>to the Application Form, as agreed with the JS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b="1" dirty="0"/>
              <a:t>Start with the Reporting </a:t>
            </a:r>
            <a:r>
              <a:rPr lang="en-GB" dirty="0"/>
              <a:t>whenever your project is in </a:t>
            </a:r>
            <a:r>
              <a:rPr lang="en-GB" b="1" dirty="0"/>
              <a:t>Contracted</a:t>
            </a:r>
            <a:r>
              <a:rPr lang="en-GB" dirty="0"/>
              <a:t> status</a:t>
            </a:r>
            <a:endParaRPr lang="en-GB" noProof="0" dirty="0"/>
          </a:p>
          <a:p>
            <a:pPr>
              <a:lnSpc>
                <a:spcPct val="150000"/>
              </a:lnSpc>
            </a:pPr>
            <a:endParaRPr lang="en-GB" noProof="0" dirty="0"/>
          </a:p>
          <a:p>
            <a:pPr>
              <a:lnSpc>
                <a:spcPct val="150000"/>
              </a:lnSpc>
            </a:pP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05C446-6A82-0663-053F-CB451B3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779703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FF98-115B-9233-30C2-14774EF9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  <a:br>
              <a:rPr lang="en-GB" noProof="0" dirty="0"/>
            </a:br>
            <a:r>
              <a:rPr lang="en-GB" noProof="0" dirty="0"/>
              <a:t>Merci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ACED-78CD-616F-0FEB-E617760541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8800" noProof="0" dirty="0" err="1"/>
              <a:t>شكراً</a:t>
            </a:r>
            <a:endParaRPr lang="en-GB" sz="88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123A4-831B-BC73-0440-A25FA0A6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319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45150720-946D-9594-F96B-CC5667CD1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61538" y="8123071"/>
            <a:ext cx="5613663" cy="559786"/>
          </a:xfrm>
        </p:spPr>
        <p:txBody>
          <a:bodyPr/>
          <a:lstStyle/>
          <a:p>
            <a:fld id="{F8B86654-7926-4A63-B7F0-C03B01F3F6AB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1D8524-10B5-0EFB-BBCD-E2453D4D9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208" y="1745672"/>
            <a:ext cx="7257792" cy="543037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noProof="0" dirty="0"/>
              <a:t>On </a:t>
            </a:r>
            <a:r>
              <a:rPr lang="en-GB" noProof="0" dirty="0">
                <a:hlinkClick r:id="rId2"/>
              </a:rPr>
              <a:t>https://jems.interregnextmed.eu/</a:t>
            </a:r>
            <a:r>
              <a:rPr lang="en-GB" noProof="0" dirty="0"/>
              <a:t> , click “Create a new account”</a:t>
            </a:r>
          </a:p>
          <a:p>
            <a:pPr marL="457200" indent="-457200">
              <a:buAutoNum type="arabicPeriod"/>
            </a:pPr>
            <a:r>
              <a:rPr lang="en-GB" noProof="0" dirty="0"/>
              <a:t>Fill the basic information and click “Register”</a:t>
            </a:r>
          </a:p>
          <a:p>
            <a:pPr marL="457200" indent="-457200">
              <a:buAutoNum type="arabicPeriod"/>
            </a:pPr>
            <a:r>
              <a:rPr lang="en-GB" noProof="0" dirty="0"/>
              <a:t>Confirm the registration by clicking the button on the mail received 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86D583D-EF99-7F91-DBC9-65F14801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</p:spPr>
        <p:txBody>
          <a:bodyPr/>
          <a:lstStyle/>
          <a:p>
            <a:r>
              <a:rPr lang="en-GB" noProof="0" dirty="0"/>
              <a:t>JEMS – First steps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2903A-57F2-86BF-4C7E-CE1DEF5E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56" y="4087758"/>
            <a:ext cx="3548083" cy="2596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FA3D6F-F007-4D98-D64E-1F18641E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171" y="3600016"/>
            <a:ext cx="3048256" cy="39985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FC9CC-39B2-65D8-F672-B257D56ED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093" y="886019"/>
            <a:ext cx="4300578" cy="50478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0CF785-185D-09EF-B10D-463EFD50A1DF}"/>
              </a:ext>
            </a:extLst>
          </p:cNvPr>
          <p:cNvSpPr txBox="1"/>
          <p:nvPr/>
        </p:nvSpPr>
        <p:spPr>
          <a:xfrm>
            <a:off x="9741202" y="6465432"/>
            <a:ext cx="446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You’re in!</a:t>
            </a:r>
          </a:p>
          <a:p>
            <a:r>
              <a:rPr lang="en-GB" sz="2400" b="1" i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easy as 1,2,3!</a:t>
            </a:r>
          </a:p>
        </p:txBody>
      </p:sp>
    </p:spTree>
    <p:extLst>
      <p:ext uri="{BB962C8B-B14F-4D97-AF65-F5344CB8AC3E}">
        <p14:creationId xmlns:p14="http://schemas.microsoft.com/office/powerpoint/2010/main" val="61670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2F269-B37F-595E-7BB7-B4AB03FC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C03AC3-3932-4F4D-5E17-483EB76609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679" y="1445305"/>
            <a:ext cx="11408688" cy="54303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If you forget or loose your password, you may recover it from the login page by clicking “Forgot Password”, you will receive a link to reset it.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Don’t forget to check your spam folder if you don’t receive it!</a:t>
            </a:r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Take the advance and add to your safe list of mail  </a:t>
            </a:r>
            <a:r>
              <a:rPr lang="en-GB" noProof="0" dirty="0">
                <a:hlinkClick r:id="rId2"/>
              </a:rPr>
              <a:t>jems.nextmed@regione.sardegna.it</a:t>
            </a:r>
            <a:r>
              <a:rPr lang="en-GB" noProof="0" dirty="0"/>
              <a:t> </a:t>
            </a:r>
          </a:p>
          <a:p>
            <a:r>
              <a:rPr lang="en-GB" noProof="0" dirty="0"/>
              <a:t>It’s used for:</a:t>
            </a:r>
          </a:p>
          <a:p>
            <a:pPr marL="1193361" lvl="1" indent="-342900">
              <a:buFont typeface="Wingdings" panose="05000000000000000000" pitchFamily="2" charset="2"/>
              <a:buChar char="ü"/>
            </a:pPr>
            <a:r>
              <a:rPr lang="en-GB" noProof="0" dirty="0"/>
              <a:t>Activating the account</a:t>
            </a:r>
          </a:p>
          <a:p>
            <a:pPr marL="1193361" lvl="1" indent="-342900">
              <a:buFont typeface="Wingdings" panose="05000000000000000000" pitchFamily="2" charset="2"/>
              <a:buChar char="ü"/>
            </a:pPr>
            <a:r>
              <a:rPr lang="en-GB" noProof="0" dirty="0"/>
              <a:t>Reset password</a:t>
            </a:r>
          </a:p>
          <a:p>
            <a:pPr marL="1193361" lvl="1" indent="-342900">
              <a:buFont typeface="Wingdings" panose="05000000000000000000" pitchFamily="2" charset="2"/>
              <a:buChar char="ü"/>
            </a:pPr>
            <a:r>
              <a:rPr lang="en-GB" noProof="0" dirty="0"/>
              <a:t>Support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FF0000"/>
                </a:solidFill>
              </a:rPr>
              <a:t>Points of attention: links send via JEMS </a:t>
            </a:r>
            <a:r>
              <a:rPr lang="en-GB" b="1" noProof="0" dirty="0">
                <a:solidFill>
                  <a:srgbClr val="FF0000"/>
                </a:solidFill>
              </a:rPr>
              <a:t>expires after 7 days</a:t>
            </a:r>
            <a:r>
              <a:rPr lang="en-GB" noProof="0" dirty="0">
                <a:solidFill>
                  <a:srgbClr val="FF0000"/>
                </a:solidFill>
              </a:rPr>
              <a:t>!</a:t>
            </a:r>
          </a:p>
          <a:p>
            <a:r>
              <a:rPr lang="en-GB" dirty="0">
                <a:solidFill>
                  <a:srgbClr val="FF0000"/>
                </a:solidFill>
              </a:rPr>
              <a:t>Make sure to react within this period when you register or reset your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>
                <a:solidFill>
                  <a:srgbClr val="FF0000"/>
                </a:solidFill>
              </a:rPr>
              <a:t>Make sure </a:t>
            </a:r>
            <a:r>
              <a:rPr lang="en-GB" b="1" dirty="0">
                <a:solidFill>
                  <a:srgbClr val="FF0000"/>
                </a:solidFill>
              </a:rPr>
              <a:t>you are in the right programme JEMS!</a:t>
            </a:r>
          </a:p>
          <a:p>
            <a:endParaRPr lang="en-GB" noProof="0" dirty="0">
              <a:solidFill>
                <a:srgbClr val="FF0000"/>
              </a:solidFill>
            </a:endParaRPr>
          </a:p>
          <a:p>
            <a:endParaRPr lang="en-GB" noProof="0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759A6448-2FF3-04DB-5662-179AE528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79" y="729606"/>
            <a:ext cx="13631463" cy="593506"/>
          </a:xfrm>
        </p:spPr>
        <p:txBody>
          <a:bodyPr/>
          <a:lstStyle/>
          <a:p>
            <a:r>
              <a:rPr lang="en-GB" noProof="0" dirty="0"/>
              <a:t>JEMS – First steps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BDC7EF-9118-0A1A-538F-03FD4785D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88" y="1911173"/>
            <a:ext cx="4750880" cy="2339808"/>
          </a:xfrm>
          <a:prstGeom prst="rect">
            <a:avLst/>
          </a:prstGeom>
          <a:noFill/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65D622-1EB8-7121-6816-4CD9DCE2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297" y="4373174"/>
            <a:ext cx="411537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EE74-F81F-494F-0EA0-4A6F89904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23734B-43E9-1932-643E-40BF721D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3" y="2375509"/>
            <a:ext cx="5419690" cy="53848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8D8C27-5E9E-D5C4-AE01-A3E7BBC4C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552B8D2-4945-40CA-9F95-EE45B92F5AB5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12404-A0AA-43B0-617E-B851FCED5C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223" y="1493088"/>
            <a:ext cx="8813181" cy="6110869"/>
          </a:xfrm>
        </p:spPr>
        <p:txBody>
          <a:bodyPr/>
          <a:lstStyle/>
          <a:p>
            <a:r>
              <a:rPr lang="en-GB" noProof="0" dirty="0"/>
              <a:t>The Lead Partner of the project can give the privileges to the project and its management in JEMS.</a:t>
            </a:r>
          </a:p>
          <a:p>
            <a:endParaRPr lang="en-GB" noProof="0" dirty="0"/>
          </a:p>
          <a:p>
            <a:r>
              <a:rPr lang="en-GB" noProof="0" dirty="0"/>
              <a:t>The </a:t>
            </a:r>
            <a:r>
              <a:rPr lang="en-GB" b="1" noProof="0" dirty="0"/>
              <a:t>access can be given only to users already registered in JEMS.</a:t>
            </a:r>
          </a:p>
          <a:p>
            <a:r>
              <a:rPr lang="en-GB" noProof="0" dirty="0"/>
              <a:t>The possible rights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Manage: can access all sections and use all functions, including the “privileges” (that’s why it should be limited to the minimum number of users!).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Edit: to be defined for one user at least for each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View: To see the sections without the possibility to insert or modify anything.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Sensitive data: You may prevent a user from seeing in Budget Lines their description, comments or related document.</a:t>
            </a:r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C9CE1C-1934-6D34-9E06-185DFF4F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Privileges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709E4-0FB9-AF2C-7FEB-709FAC27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241" y="-70702"/>
            <a:ext cx="1867161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3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3A1BEE-94C3-2F73-BBE7-1279C5DB5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2126CF7-6B36-49F1-BD76-9A9105B7BD3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57380-8E97-D7E1-9BFC-69AC88821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745672"/>
            <a:ext cx="13162547" cy="2754097"/>
          </a:xfrm>
        </p:spPr>
        <p:txBody>
          <a:bodyPr/>
          <a:lstStyle/>
          <a:p>
            <a:r>
              <a:rPr lang="en-GB" b="1" noProof="0" dirty="0"/>
              <a:t>LP: Contact the JS</a:t>
            </a:r>
            <a:r>
              <a:rPr lang="en-GB" noProof="0" dirty="0"/>
              <a:t>  for the </a:t>
            </a:r>
            <a:r>
              <a:rPr lang="en-GB" b="1" noProof="0" dirty="0"/>
              <a:t>assignment</a:t>
            </a:r>
            <a:r>
              <a:rPr lang="en-GB" noProof="0" dirty="0"/>
              <a:t> to the project (if you are the LP/PP in several projects, you can inform us to assign them to one user)</a:t>
            </a:r>
          </a:p>
          <a:p>
            <a:r>
              <a:rPr lang="en-GB" b="1" dirty="0"/>
              <a:t>PP: </a:t>
            </a:r>
            <a:r>
              <a:rPr lang="en-GB" dirty="0"/>
              <a:t>Contact your LP for the </a:t>
            </a:r>
            <a:r>
              <a:rPr lang="en-GB" b="1" dirty="0"/>
              <a:t>assignment</a:t>
            </a:r>
            <a:r>
              <a:rPr lang="en-GB" dirty="0"/>
              <a:t> to the project (if you are the LP/PP in several projects, you can use one user to access all your projects)</a:t>
            </a:r>
          </a:p>
          <a:p>
            <a:endParaRPr lang="en-GB" noProof="0" dirty="0"/>
          </a:p>
          <a:p>
            <a:r>
              <a:rPr lang="en-GB" noProof="0" dirty="0"/>
              <a:t>On the landing page after login, you find your applications (projects) to access them.</a:t>
            </a:r>
          </a:p>
          <a:p>
            <a:r>
              <a:rPr lang="en-GB" noProof="0" dirty="0"/>
              <a:t>You have general information about the project, including its status, objective, the acronym with the reference number, and a </a:t>
            </a:r>
            <a:r>
              <a:rPr lang="en-GB" b="1" noProof="0" dirty="0"/>
              <a:t>project ID </a:t>
            </a:r>
            <a:r>
              <a:rPr lang="en-GB" noProof="0" dirty="0"/>
              <a:t>assigned automatically by JEMS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811374-41C1-0021-C14B-4199CAA1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Overview - Dashboard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716C1D-D83A-3001-89E9-DA8E221F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18" y="5338233"/>
            <a:ext cx="9695824" cy="34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0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E9B25-6252-3DF9-4A1C-98EE0530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13E8C-AB4B-41D9-9B4F-2F4018027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F4C298B-F904-4892-813A-CC3E99DFCC7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344AE-130A-C12A-DC75-06B4059AEC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1" y="1745672"/>
            <a:ext cx="5613663" cy="5689844"/>
          </a:xfrm>
        </p:spPr>
        <p:txBody>
          <a:bodyPr/>
          <a:lstStyle/>
          <a:p>
            <a:r>
              <a:rPr lang="en-GB" noProof="0" dirty="0"/>
              <a:t>When entering a project, you’ll have the project overview, with the status current step, priority, specific objective… etc.</a:t>
            </a:r>
          </a:p>
          <a:p>
            <a:endParaRPr lang="en-GB" noProof="0" dirty="0"/>
          </a:p>
          <a:p>
            <a:r>
              <a:rPr lang="en-GB" noProof="0" dirty="0"/>
              <a:t>On the top right, you 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Switch languages</a:t>
            </a:r>
            <a:r>
              <a:rPr lang="en-GB" noProof="0" dirty="0"/>
              <a:t> (English and French),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Access the “User Menu”</a:t>
            </a:r>
            <a:r>
              <a:rPr lang="en-GB" noProof="0" dirty="0"/>
              <a:t> where you can modify your password and,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Activate or deactivate notifications</a:t>
            </a:r>
            <a:r>
              <a:rPr lang="en-GB" noProof="0" dirty="0"/>
              <a:t> from JEMS by mail.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BBE1D5-6F17-0273-2531-C37882D3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Overview - Main Project Page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4BEDA-2A7E-1040-BA63-D6D2832B5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63" y="1745672"/>
            <a:ext cx="8207752" cy="42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9EE8A-7D20-9B01-E4D0-C3B8BFBF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F99887-CDED-FC8A-25D4-ACA9202DA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2A3A7CB-227D-4D7A-A414-B3F49F603857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C59E7-8870-FC2B-91B2-71DDA2D0C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12" y="2057400"/>
            <a:ext cx="4135370" cy="4697361"/>
          </a:xfrm>
        </p:spPr>
        <p:txBody>
          <a:bodyPr/>
          <a:lstStyle/>
          <a:p>
            <a:r>
              <a:rPr lang="en-GB" noProof="0" dirty="0"/>
              <a:t>Left-side </a:t>
            </a:r>
            <a:r>
              <a:rPr lang="en-GB" b="1" i="1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 menu</a:t>
            </a:r>
          </a:p>
          <a:p>
            <a:r>
              <a:rPr lang="en-GB" noProof="0" dirty="0"/>
              <a:t>Partners details:</a:t>
            </a:r>
          </a:p>
          <a:p>
            <a:r>
              <a:rPr lang="en-GB" noProof="0" dirty="0"/>
              <a:t>Here you can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Your bank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Location of documents (for audit and control)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Upload related partner’s document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B22CF5-2907-8DA2-6D58-6323307E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JEMS – Overview</a:t>
            </a:r>
            <a:br>
              <a:rPr lang="en-GB" noProof="0" dirty="0"/>
            </a:br>
            <a:r>
              <a:rPr lang="en-GB" noProof="0" dirty="0"/>
              <a:t>Main Project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903BE-DFE7-79AC-FB12-3CEACBE9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69" y="435982"/>
            <a:ext cx="9374318" cy="69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8C442F59-8CAA-5B45-AD0E-E9E01B004C2F}"/>
    </a:ext>
  </a:extLst>
</a:theme>
</file>

<file path=ppt/theme/theme2.xml><?xml version="1.0" encoding="utf-8"?>
<a:theme xmlns:a="http://schemas.openxmlformats.org/drawingml/2006/main" name="2_Office Theme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4DBF946F-E094-DE40-8429-653F4C2F5E6C}"/>
    </a:ext>
  </a:extLst>
</a:theme>
</file>

<file path=ppt/theme/theme3.xml><?xml version="1.0" encoding="utf-8"?>
<a:theme xmlns:a="http://schemas.openxmlformats.org/drawingml/2006/main" name="Custom Design">
  <a:themeElements>
    <a:clrScheme name="INTERREG NEXT MED">
      <a:dk1>
        <a:srgbClr val="000000"/>
      </a:dk1>
      <a:lt1>
        <a:srgbClr val="FFFFFF"/>
      </a:lt1>
      <a:dk2>
        <a:srgbClr val="003399"/>
      </a:dk2>
      <a:lt2>
        <a:srgbClr val="E7E6E6"/>
      </a:lt2>
      <a:accent1>
        <a:srgbClr val="9ACA3C"/>
      </a:accent1>
      <a:accent2>
        <a:srgbClr val="18BAA8"/>
      </a:accent2>
      <a:accent3>
        <a:srgbClr val="DA5C57"/>
      </a:accent3>
      <a:accent4>
        <a:srgbClr val="0E6EB6"/>
      </a:accent4>
      <a:accent5>
        <a:srgbClr val="FFCC00"/>
      </a:accent5>
      <a:accent6>
        <a:srgbClr val="9ACA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E34C46F-5BC8-D14D-AA34-6BD4B0A7160E}" vid="{9C8F0B90-E098-D04A-96F4-5D45AB19C2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D9213A555AF498177DF918E0F277F" ma:contentTypeVersion="12" ma:contentTypeDescription="Create a new document." ma:contentTypeScope="" ma:versionID="a6a30d509fcc2074b7128f4046c1e06a">
  <xsd:schema xmlns:xsd="http://www.w3.org/2001/XMLSchema" xmlns:xs="http://www.w3.org/2001/XMLSchema" xmlns:p="http://schemas.microsoft.com/office/2006/metadata/properties" xmlns:ns2="93a5abb3-6c0c-4107-aaf2-3a0c397f96d2" xmlns:ns3="510f677c-4d58-421b-875d-b7ef7ca598f9" targetNamespace="http://schemas.microsoft.com/office/2006/metadata/properties" ma:root="true" ma:fieldsID="c3c2b95511e6d4f69ab63b2f0060f8a3" ns2:_="" ns3:_="">
    <xsd:import namespace="93a5abb3-6c0c-4107-aaf2-3a0c397f96d2"/>
    <xsd:import namespace="510f677c-4d58-421b-875d-b7ef7ca59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5abb3-6c0c-4107-aaf2-3a0c397f9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8482d5f-0c74-4c85-91c3-4a9ce435a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f677c-4d58-421b-875d-b7ef7ca598f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7a02023-86e6-4185-b7f9-29adf3468432}" ma:internalName="TaxCatchAll" ma:showField="CatchAllData" ma:web="510f677c-4d58-421b-875d-b7ef7ca598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a5abb3-6c0c-4107-aaf2-3a0c397f96d2">
      <Terms xmlns="http://schemas.microsoft.com/office/infopath/2007/PartnerControls"/>
    </lcf76f155ced4ddcb4097134ff3c332f>
    <TaxCatchAll xmlns="510f677c-4d58-421b-875d-b7ef7ca598f9" xsi:nil="true"/>
  </documentManagement>
</p:properties>
</file>

<file path=customXml/itemProps1.xml><?xml version="1.0" encoding="utf-8"?>
<ds:datastoreItem xmlns:ds="http://schemas.openxmlformats.org/officeDocument/2006/customXml" ds:itemID="{08751FDE-EB4F-4512-AB09-A7C7C82BE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5abb3-6c0c-4107-aaf2-3a0c397f96d2"/>
    <ds:schemaRef ds:uri="510f677c-4d58-421b-875d-b7ef7ca598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C1275-790E-4446-B42D-D09A76600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023951-78FF-493F-86AF-684A82CB378B}">
  <ds:schemaRefs>
    <ds:schemaRef ds:uri="http://schemas.microsoft.com/office/2006/metadata/properties"/>
    <ds:schemaRef ds:uri="http://schemas.microsoft.com/office/infopath/2007/PartnerControls"/>
    <ds:schemaRef ds:uri="93a5abb3-6c0c-4107-aaf2-3a0c397f96d2"/>
    <ds:schemaRef ds:uri="510f677c-4d58-421b-875d-b7ef7ca598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Interreg NEXT MED_ppt template_EN</Template>
  <TotalTime>14143</TotalTime>
  <Words>2240</Words>
  <Application>Microsoft Office PowerPoint</Application>
  <PresentationFormat>Custom</PresentationFormat>
  <Paragraphs>234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1_Office Theme</vt:lpstr>
      <vt:lpstr>2_Office Theme</vt:lpstr>
      <vt:lpstr>Custom Design</vt:lpstr>
      <vt:lpstr>JEMS for NEXT MED </vt:lpstr>
      <vt:lpstr>What’s JEMS</vt:lpstr>
      <vt:lpstr>JEMS – Registration and functionalities</vt:lpstr>
      <vt:lpstr>JEMS – First steps</vt:lpstr>
      <vt:lpstr>JEMS – First steps</vt:lpstr>
      <vt:lpstr>JEMS – Privileges</vt:lpstr>
      <vt:lpstr>JEMS – Overview - Dashboard</vt:lpstr>
      <vt:lpstr>JEMS – Overview - Main Project Page</vt:lpstr>
      <vt:lpstr>JEMS – Overview Main Project Page</vt:lpstr>
      <vt:lpstr>JEMS – Application Form - Sections </vt:lpstr>
      <vt:lpstr>JEMS – Application Form – Characters limit </vt:lpstr>
      <vt:lpstr>JEMS – Export</vt:lpstr>
      <vt:lpstr>JEMS – Export</vt:lpstr>
      <vt:lpstr>JEMS – Modifications  For Negotiations and Amendments</vt:lpstr>
      <vt:lpstr>JEMS – Application Form – Modification </vt:lpstr>
      <vt:lpstr>JEMS – Application Form – Modification </vt:lpstr>
      <vt:lpstr>JEMS – Application Form – Budget modification </vt:lpstr>
      <vt:lpstr>JEMS – Application Form – Budget modification </vt:lpstr>
      <vt:lpstr>JEMS – Application Form – Application Annexes </vt:lpstr>
      <vt:lpstr>JEMS –Application Modification – Points of attention </vt:lpstr>
      <vt:lpstr>JEMS – Application Form Modification Pre-Submission check</vt:lpstr>
      <vt:lpstr>JEMS – Reporting  </vt:lpstr>
      <vt:lpstr>JEMS – Reporting – Creating a report</vt:lpstr>
      <vt:lpstr>JEMS – Reporting – report Identification</vt:lpstr>
      <vt:lpstr>JEMS – Reporting – Work Plan Progress</vt:lpstr>
      <vt:lpstr>JEMS – Reporting – Procurement</vt:lpstr>
      <vt:lpstr>JEMS – Reporting – List of expenditures</vt:lpstr>
      <vt:lpstr>JEMS – Reporting – Contribution</vt:lpstr>
      <vt:lpstr>JEMS – Reporting – Project Report Annexes </vt:lpstr>
      <vt:lpstr>JEMS – Reporting – Export and submission</vt:lpstr>
      <vt:lpstr>JEMS – Reporting – Project Results and horizontal Principles (LP) </vt:lpstr>
      <vt:lpstr>JEMS – Reporting – List of Partner Certificates </vt:lpstr>
      <vt:lpstr>JEMS – Documents  Where should I upload the required documents  </vt:lpstr>
      <vt:lpstr>JEMS – Shared Folder</vt:lpstr>
      <vt:lpstr>JEMS – Next Steps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Eni Cbc2</dc:creator>
  <cp:lastModifiedBy>Aous  Tamimi</cp:lastModifiedBy>
  <cp:revision>51</cp:revision>
  <dcterms:created xsi:type="dcterms:W3CDTF">2023-07-24T16:09:31Z</dcterms:created>
  <dcterms:modified xsi:type="dcterms:W3CDTF">2026-01-22T08:25:22Z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0x01010041AD9213A555AF498177DF918E0F277F</vt:lpwstr>
  </property>
</Properties>
</file>